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8" r:id="rId4"/>
  </p:sldMasterIdLst>
  <p:notesMasterIdLst>
    <p:notesMasterId r:id="rId39"/>
  </p:notesMasterIdLst>
  <p:handoutMasterIdLst>
    <p:handoutMasterId r:id="rId40"/>
  </p:handoutMasterIdLst>
  <p:sldIdLst>
    <p:sldId id="256" r:id="rId5"/>
    <p:sldId id="1229" r:id="rId6"/>
    <p:sldId id="1231" r:id="rId7"/>
    <p:sldId id="1232" r:id="rId8"/>
    <p:sldId id="1233" r:id="rId9"/>
    <p:sldId id="1234" r:id="rId10"/>
    <p:sldId id="1235" r:id="rId11"/>
    <p:sldId id="1249" r:id="rId12"/>
    <p:sldId id="1216" r:id="rId13"/>
    <p:sldId id="1221" r:id="rId14"/>
    <p:sldId id="1254" r:id="rId15"/>
    <p:sldId id="1255" r:id="rId16"/>
    <p:sldId id="1256" r:id="rId17"/>
    <p:sldId id="1257" r:id="rId18"/>
    <p:sldId id="1258" r:id="rId19"/>
    <p:sldId id="1259" r:id="rId20"/>
    <p:sldId id="1261" r:id="rId21"/>
    <p:sldId id="1262" r:id="rId22"/>
    <p:sldId id="1260" r:id="rId23"/>
    <p:sldId id="1263" r:id="rId24"/>
    <p:sldId id="1264" r:id="rId25"/>
    <p:sldId id="1250" r:id="rId26"/>
    <p:sldId id="1236" r:id="rId27"/>
    <p:sldId id="1237" r:id="rId28"/>
    <p:sldId id="1252" r:id="rId29"/>
    <p:sldId id="1238" r:id="rId30"/>
    <p:sldId id="1239" r:id="rId31"/>
    <p:sldId id="1251" r:id="rId32"/>
    <p:sldId id="1244" r:id="rId33"/>
    <p:sldId id="1245" r:id="rId34"/>
    <p:sldId id="1246" r:id="rId35"/>
    <p:sldId id="1247" r:id="rId36"/>
    <p:sldId id="405" r:id="rId37"/>
    <p:sldId id="1253" r:id="rId38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638C99F-2A36-BF13-4C65-409B4C1B9AB4}" name="Sanjay Gaur" initials="SG" userId="0724796b86db355b" providerId="Windows Live"/>
  <p188:author id="{506723F6-BAFF-A696-FC6B-B6E05B711219}" name="Ichiko Kido" initials="IK" userId="S::ichiko@rdniehaus.com::7ea3776b-aab2-42f9-a76b-aa750ef56fa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060B"/>
    <a:srgbClr val="F1E7E7"/>
    <a:srgbClr val="A6093D"/>
    <a:srgbClr val="E2CCCC"/>
    <a:srgbClr val="161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3" autoAdjust="0"/>
    <p:restoredTop sz="95324" autoAdjust="0"/>
  </p:normalViewPr>
  <p:slideViewPr>
    <p:cSldViewPr snapToGrid="0">
      <p:cViewPr varScale="1">
        <p:scale>
          <a:sx n="87" d="100"/>
          <a:sy n="87" d="100"/>
        </p:scale>
        <p:origin x="6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45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4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A90153-ABD3-5B90-A84F-0C969A1E45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CF529A-2779-A3E8-25D0-F1B7A02635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46C7EF-3314-6913-9E8F-EC96C098849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BDE530-A596-F4EA-D124-F25EB9B39B4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B8FD4-4A31-4F20-B73B-46218A956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6595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C361DA7-C9BC-492B-8984-C8DA0EF22B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38018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F1CAFB-D9D8-4183-27C6-899F5062BDC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DD06E-8AB6-C29E-E743-8FAC3D1478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0849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3E49B4-043D-B6E7-D7E9-C8D47906B0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39612FD-452B-022E-0216-07650086E9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5E65C22-BF35-05CD-9FDD-685CC27495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82BA06-CE9F-8B5C-55E0-7CE17FF43C0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EB0A7-5A21-DBB9-3ADA-8097C143F4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5280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DCAC41-7FA5-B54B-C0A4-A6CCB97616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A98ECCE-E236-B4F7-E1C1-02FD1671AC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91D7944-6994-A032-5CA1-61CF4E4BCB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DB31D0-1C9F-EF51-237A-E4B94AF79A0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BB45C-7F35-2275-BBC3-B2F608BBDD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3174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C33332-B138-B3CD-7E08-EBB35265DF7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540F3-CE2D-5327-6D9D-969DDA8213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9294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4E515C-D006-2747-2A4C-B9A8D2CD1C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4AC3CA9-D2AE-4D9B-8DAE-26A6FB3CFA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88CE329-9871-FE79-557D-9472D9039B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7E62C-5261-B2AB-6B7F-FEAC1093F59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EC124-1CBC-A882-CAFC-DB59F58C62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258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4C9080-76B4-19BD-8B66-7645F4DF8C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88D3D91-02C8-3AC7-0704-3B3B2AEBE1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7E62570-9CF2-03C2-D7F8-9BF67625A7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510EB-9F03-5E97-5597-16B79F1B49A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2D806-7AAC-2A04-CB96-DBCE5856F6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107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4C9080-76B4-19BD-8B66-7645F4DF8C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88D3D91-02C8-3AC7-0704-3B3B2AEBE1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7E62570-9CF2-03C2-D7F8-9BF67625A7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510EB-9F03-5E97-5597-16B79F1B49A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2D806-7AAC-2A04-CB96-DBCE5856F6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911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21FC8A-6D2D-8F3A-FEC7-F39BFDAED8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F6FE8DF-9964-B7E3-6E86-10A681562F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AE5BD96-9D8D-C836-175B-38CB32918F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26CF61-0B66-71C8-1BF3-5B314A03440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84F8E-4973-A798-A892-C70825C19C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089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5B7E42-1D90-C91D-4B2D-5CF630606B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205B9AC-3B6A-CAB0-332D-781EE68FE8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2C94E62-21B1-7AEE-0892-19F5FD0EAF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B910A6-A5B5-37D9-F8E6-F017E384D79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82733-A6A3-3017-E40E-0A92A01CD5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8723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1AF746-7B6A-4DB2-0E46-F09F3DB13B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84A6C25-CBC0-9D99-1F1A-ACD20565DE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A65FACD-F552-981F-852D-D9548A280A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5CDF1D-08A1-5021-587B-21AEBBFD924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96BB3-1314-A255-D7DC-96B9F3A78A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543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A66CD9-2223-659C-E057-7144D86BBF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0626978-AF96-39B5-E2B4-6C8A715D09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B032FCE-2D8B-3E53-818A-25E2817150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AC6FF-3ED3-0E40-58D2-5A742BF8BE1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95810-3273-0882-BB79-9E5123F378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9856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5BB2D8-181A-A9D7-536F-ED9E7AC004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F686388-130C-E893-A67B-9F0E3F87B4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A1885E-0CE4-E947-966F-41D8F3A1E1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6187C9-756B-7A61-F8F0-A63D99414A9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98945-B58C-8207-0A98-ABB2C09811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5188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8778C1-2BA0-35BC-EF3F-F78A98D529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0D08A83-6DDC-B8CA-ED28-AF340B3EA0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0784FEA-3035-BC46-C500-AF72BE95E5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B5259-C7AC-D76E-1EF2-BE28D9B09BC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5128C-A644-9A28-EC3F-2254312293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378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8FFB-4C0B-411C-BFFA-066F7E5A9F2F}" type="datetime1">
              <a:rPr lang="en-US" smtClean="0"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84ABC-AA90-437B-8B8D-845C02ACCC3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868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BFCB-762C-4DE3-9EDD-17C421B4A2F7}" type="datetime1">
              <a:rPr lang="en-US" smtClean="0"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84ABC-AA90-437B-8B8D-845C02ACCC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829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C44F-26DF-4FB0-AA85-663E69D2801F}" type="datetime1">
              <a:rPr lang="en-US" smtClean="0"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84ABC-AA90-437B-8B8D-845C02ACCC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10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E31EF-B4DE-48D2-8C05-ADB8F42A71B7}" type="datetime1">
              <a:rPr lang="en-US" smtClean="0"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84ABC-AA90-437B-8B8D-845C02ACCC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419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796E-75AE-466A-8E03-1A27A6358F5D}" type="datetime1">
              <a:rPr lang="en-US" smtClean="0"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84ABC-AA90-437B-8B8D-845C02ACCC3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920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A0BA5-25C8-4767-8B0A-09785AC273FE}" type="datetime1">
              <a:rPr lang="en-US" smtClean="0"/>
              <a:t>7/10/2025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84ABC-AA90-437B-8B8D-845C02ACCC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20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C9BD-C618-4868-9189-B20FCF08D49A}" type="datetime1">
              <a:rPr lang="en-US" smtClean="0"/>
              <a:t>7/10/2025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84ABC-AA90-437B-8B8D-845C02ACCC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3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3DCE-5E13-43D7-ABFD-7E203C4114F6}" type="datetime1">
              <a:rPr lang="en-US" smtClean="0"/>
              <a:t>7/10/2025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84ABC-AA90-437B-8B8D-845C02ACCC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35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4BDD-582A-40D1-A19E-D035D41534B4}" type="datetime1">
              <a:rPr lang="en-US" smtClean="0"/>
              <a:t>7/10/2025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84ABC-AA90-437B-8B8D-845C02ACCC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121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FF8FAD7-3BA1-4D2C-903C-BB30675D115A}" type="datetime1">
              <a:rPr lang="en-US" smtClean="0"/>
              <a:t>7/10/2025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D84ABC-AA90-437B-8B8D-845C02ACCC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30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0717-102A-45A9-961F-AA32C65A85D2}" type="datetime1">
              <a:rPr lang="en-US" smtClean="0"/>
              <a:t>7/10/2025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84ABC-AA90-437B-8B8D-845C02ACCC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62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1B83521-4194-4263-A670-04D64D6A331C}" type="datetime1">
              <a:rPr lang="en-US" smtClean="0"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5D84ABC-AA90-437B-8B8D-845C02ACCC3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358" y="5928887"/>
            <a:ext cx="1755322" cy="318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42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6000" b="1" dirty="0">
                <a:solidFill>
                  <a:srgbClr val="161616"/>
                </a:solidFill>
                <a:latin typeface="+mn-lt"/>
              </a:rPr>
              <a:t>Water and Sewer Rate Study</a:t>
            </a:r>
            <a:br>
              <a:rPr lang="en-US" sz="7200" b="1" dirty="0">
                <a:solidFill>
                  <a:srgbClr val="161616"/>
                </a:solidFill>
                <a:latin typeface="+mn-lt"/>
              </a:rPr>
            </a:br>
            <a:r>
              <a:rPr lang="en-US" sz="3200" dirty="0">
                <a:solidFill>
                  <a:srgbClr val="161616"/>
                </a:solidFill>
                <a:latin typeface="+mn-lt"/>
              </a:rPr>
              <a:t>June Lake Public Utility District</a:t>
            </a:r>
            <a:endParaRPr lang="en-US" dirty="0">
              <a:solidFill>
                <a:srgbClr val="161616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4446289"/>
            <a:ext cx="10058400" cy="1143000"/>
          </a:xfrm>
        </p:spPr>
        <p:txBody>
          <a:bodyPr>
            <a:normAutofit fontScale="85000" lnSpcReduction="20000"/>
          </a:bodyPr>
          <a:lstStyle/>
          <a:p>
            <a:pPr algn="l"/>
            <a:endParaRPr lang="en-US" dirty="0"/>
          </a:p>
          <a:p>
            <a:pPr algn="l"/>
            <a:r>
              <a:rPr lang="en-US" dirty="0">
                <a:latin typeface="+mn-lt"/>
              </a:rPr>
              <a:t>Robert D. Niehaus, Inc.</a:t>
            </a:r>
          </a:p>
          <a:p>
            <a:pPr algn="l"/>
            <a:r>
              <a:rPr lang="en-US" dirty="0">
                <a:latin typeface="+mn-lt"/>
              </a:rPr>
              <a:t>July 10, 2025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5952" y="342755"/>
            <a:ext cx="2292618" cy="416198"/>
          </a:xfrm>
          <a:prstGeom prst="rect">
            <a:avLst/>
          </a:prstGeom>
        </p:spPr>
      </p:pic>
      <p:sp>
        <p:nvSpPr>
          <p:cNvPr id="5" name="AutoShape 2" descr="Costa Mesa Sanitary District - Home | Facebook"/>
          <p:cNvSpPr>
            <a:spLocks noChangeAspect="1" noChangeArrowheads="1"/>
          </p:cNvSpPr>
          <p:nvPr/>
        </p:nvSpPr>
        <p:spPr bwMode="auto">
          <a:xfrm>
            <a:off x="9918441" y="4235419"/>
            <a:ext cx="1812529" cy="1812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2290" name="Picture 2" descr="June Lake Public Utility District">
            <a:extLst>
              <a:ext uri="{FF2B5EF4-FFF2-40B4-BE49-F238E27FC236}">
                <a16:creationId xmlns:a16="http://schemas.microsoft.com/office/drawing/2014/main" id="{34CFC612-0EF1-BF25-ADBA-2B85ADCC5D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90" y="300287"/>
            <a:ext cx="2518913" cy="2518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618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14C7E8-4308-9085-BCD4-78792C6275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AD56A-027D-BFC4-C6E6-3300380C7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Water Fund Balances (Status Quo)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D2E93D-AE1A-B4D9-928C-32E63F809CE0}"/>
              </a:ext>
            </a:extLst>
          </p:cNvPr>
          <p:cNvSpPr txBox="1"/>
          <p:nvPr/>
        </p:nvSpPr>
        <p:spPr>
          <a:xfrm>
            <a:off x="8151962" y="2570672"/>
            <a:ext cx="320902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Reserve Policy:</a:t>
            </a:r>
          </a:p>
          <a:p>
            <a:r>
              <a:rPr lang="en-US" dirty="0"/>
              <a:t>Operating Reserve – 6 months operating</a:t>
            </a:r>
          </a:p>
          <a:p>
            <a:r>
              <a:rPr lang="en-US" dirty="0"/>
              <a:t>Emergency Reserve – 3 months operating</a:t>
            </a:r>
          </a:p>
          <a:p>
            <a:r>
              <a:rPr lang="en-US" dirty="0"/>
              <a:t>Capital Reserve – Total 10-years of planned CIP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9AC615-99F7-BF6B-9260-4A21BBD4E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0661" y="2017738"/>
            <a:ext cx="6576006" cy="4012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15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4C9644-4203-E21C-D298-339847F69A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0948B-7185-F580-1B5E-B8A120E59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Water Financial Plan (Proposed)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6883BD-5C8F-9136-3348-A810D6D6EB1D}"/>
              </a:ext>
            </a:extLst>
          </p:cNvPr>
          <p:cNvSpPr txBox="1"/>
          <p:nvPr/>
        </p:nvSpPr>
        <p:spPr>
          <a:xfrm>
            <a:off x="1097280" y="1992702"/>
            <a:ext cx="86366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Revenue adjustments of 4% a year are needed to maintain fund balances and meet financial goals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RDN recommends that the District update rates to reflect the additional needed revenue</a:t>
            </a:r>
          </a:p>
        </p:txBody>
      </p:sp>
    </p:spTree>
    <p:extLst>
      <p:ext uri="{BB962C8B-B14F-4D97-AF65-F5344CB8AC3E}">
        <p14:creationId xmlns:p14="http://schemas.microsoft.com/office/powerpoint/2010/main" val="1198621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5A9F73-966A-2F35-0F2A-128E3494C2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D45BA-2621-B6B6-4A65-32203B932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Water Financial Plan (Proposed)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87CA80-380B-240A-8393-B2CEEB2235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8786" y="1826810"/>
            <a:ext cx="6962775" cy="4191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C34649D-BED6-2CA3-6278-B49BF9F5E6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1351" y="2335360"/>
            <a:ext cx="5928362" cy="397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655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C5DA02-87E2-2177-0649-B0A281DB83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AD00F-DE10-BEDE-4FA6-196833C5A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Sewer Fund Balance (Proposed)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7B9BD7-7C03-ED56-62B8-8DB00C969A8F}"/>
              </a:ext>
            </a:extLst>
          </p:cNvPr>
          <p:cNvSpPr txBox="1"/>
          <p:nvPr/>
        </p:nvSpPr>
        <p:spPr>
          <a:xfrm>
            <a:off x="8151962" y="2570672"/>
            <a:ext cx="320902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Reserve Policy:</a:t>
            </a:r>
          </a:p>
          <a:p>
            <a:r>
              <a:rPr lang="en-US" dirty="0"/>
              <a:t>Operating Reserve – 6 months operating</a:t>
            </a:r>
          </a:p>
          <a:p>
            <a:r>
              <a:rPr lang="en-US" dirty="0"/>
              <a:t>Emergency Reserve – 3 months operating</a:t>
            </a:r>
          </a:p>
          <a:p>
            <a:r>
              <a:rPr lang="en-US" dirty="0"/>
              <a:t>Capital Reserve – Total 10-years of planned CIP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23A548-1CCD-2AC4-E5D9-5F28E017A2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8786" y="1826810"/>
            <a:ext cx="6962775" cy="419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56B8496-E5FC-C086-86F7-6A379241DA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8797" y="2570672"/>
            <a:ext cx="5785605" cy="352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155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DB0FB38-0A34-DC65-0828-20F1A570F6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EB1836F0-F9E0-4D93-9BDD-7EEC6EA05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173569-DF18-DC6B-EE5A-640F3BCA0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754" y="639097"/>
            <a:ext cx="6253317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>
                <a:solidFill>
                  <a:schemeClr val="tx1">
                    <a:lumMod val="85000"/>
                    <a:lumOff val="15000"/>
                  </a:schemeClr>
                </a:solidFill>
              </a:rPr>
              <a:t>Water Cost of Service/Rate Design</a:t>
            </a:r>
          </a:p>
        </p:txBody>
      </p:sp>
      <p:pic>
        <p:nvPicPr>
          <p:cNvPr id="7" name="Graphic 6" descr="Water">
            <a:extLst>
              <a:ext uri="{FF2B5EF4-FFF2-40B4-BE49-F238E27FC236}">
                <a16:creationId xmlns:a16="http://schemas.microsoft.com/office/drawing/2014/main" id="{ED0D8969-1FB3-23C7-709E-FC81BBE5A0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3999" y="1163529"/>
            <a:ext cx="4001315" cy="4001315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A49EFD3-A806-4D59-99F1-AA9AFAE4E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6D2F28D1-82F9-40FE-935C-85ECF7660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B670E93-2F53-48FC-AB6C-E99E22D17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43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DC0932-C741-86AA-F433-65F1C869E9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97299-43B2-6A8D-4B07-2C34A5434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Water Cost of Service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D1E9EFA-1441-EC11-9096-690C62E52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269932"/>
              </p:ext>
            </p:extLst>
          </p:nvPr>
        </p:nvGraphicFramePr>
        <p:xfrm>
          <a:off x="1256460" y="2019300"/>
          <a:ext cx="4454227" cy="28194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617114">
                  <a:extLst>
                    <a:ext uri="{9D8B030D-6E8A-4147-A177-3AD203B41FA5}">
                      <a16:colId xmlns:a16="http://schemas.microsoft.com/office/drawing/2014/main" val="4120742021"/>
                    </a:ext>
                  </a:extLst>
                </a:gridCol>
                <a:gridCol w="1837113">
                  <a:extLst>
                    <a:ext uri="{9D8B030D-6E8A-4147-A177-3AD203B41FA5}">
                      <a16:colId xmlns:a16="http://schemas.microsoft.com/office/drawing/2014/main" val="3837234323"/>
                    </a:ext>
                  </a:extLst>
                </a:gridCol>
              </a:tblGrid>
              <a:tr h="693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Category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Cost Allocation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9163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Operating Expenses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$841,855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2304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Non-Operating Expenses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$39,942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70040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Expense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$881,797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1649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Operating Revenues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($10,120)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21458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Non-Operating Revenues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($517,167)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6933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Balance Adjustment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$181,930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10938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Rate Revenue Requirement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$536,441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894837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9727DEB-85A1-657D-6A15-164E29AF2F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062874"/>
              </p:ext>
            </p:extLst>
          </p:nvPr>
        </p:nvGraphicFramePr>
        <p:xfrm>
          <a:off x="7420753" y="1897812"/>
          <a:ext cx="2232205" cy="2256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503">
                  <a:extLst>
                    <a:ext uri="{9D8B030D-6E8A-4147-A177-3AD203B41FA5}">
                      <a16:colId xmlns:a16="http://schemas.microsoft.com/office/drawing/2014/main" val="142667441"/>
                    </a:ext>
                  </a:extLst>
                </a:gridCol>
                <a:gridCol w="1158702">
                  <a:extLst>
                    <a:ext uri="{9D8B030D-6E8A-4147-A177-3AD203B41FA5}">
                      <a16:colId xmlns:a16="http://schemas.microsoft.com/office/drawing/2014/main" val="4294297083"/>
                    </a:ext>
                  </a:extLst>
                </a:gridCol>
              </a:tblGrid>
              <a:tr h="250705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Meter Size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Meter Ratio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51630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5/8"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             1.00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7436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3/4"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             1.00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44214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1"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             1.00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6544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1 1/2"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             2.00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26890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2"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             3.20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78165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3"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             7.00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017123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4"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           12.60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28950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6"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           26.00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562372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8"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           56.00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5039074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721FD55-D19F-CBB5-E30F-CDB1861164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828484"/>
              </p:ext>
            </p:extLst>
          </p:nvPr>
        </p:nvGraphicFramePr>
        <p:xfrm>
          <a:off x="7022980" y="4564272"/>
          <a:ext cx="3390900" cy="39052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3597898626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60375662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Water Use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>
                          <a:effectLst/>
                        </a:rPr>
                        <a:t>FY 2025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333115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u="none" strike="noStrike">
                          <a:effectLst/>
                        </a:rPr>
                        <a:t>Tota Metered Water Use (Tgal)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57,681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5072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2084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F3B09A-74F5-033F-9202-AA369D3EEE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57E38-7467-043C-9E31-F23837E6E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Water Cost of Service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1608902-64C7-A24C-1701-E9539A7063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440188"/>
              </p:ext>
            </p:extLst>
          </p:nvPr>
        </p:nvGraphicFramePr>
        <p:xfrm>
          <a:off x="1196196" y="2050858"/>
          <a:ext cx="9353910" cy="2756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6681">
                  <a:extLst>
                    <a:ext uri="{9D8B030D-6E8A-4147-A177-3AD203B41FA5}">
                      <a16:colId xmlns:a16="http://schemas.microsoft.com/office/drawing/2014/main" val="370253601"/>
                    </a:ext>
                  </a:extLst>
                </a:gridCol>
                <a:gridCol w="1907005">
                  <a:extLst>
                    <a:ext uri="{9D8B030D-6E8A-4147-A177-3AD203B41FA5}">
                      <a16:colId xmlns:a16="http://schemas.microsoft.com/office/drawing/2014/main" val="2162262232"/>
                    </a:ext>
                  </a:extLst>
                </a:gridCol>
                <a:gridCol w="1505717">
                  <a:extLst>
                    <a:ext uri="{9D8B030D-6E8A-4147-A177-3AD203B41FA5}">
                      <a16:colId xmlns:a16="http://schemas.microsoft.com/office/drawing/2014/main" val="1958548768"/>
                    </a:ext>
                  </a:extLst>
                </a:gridCol>
                <a:gridCol w="951727">
                  <a:extLst>
                    <a:ext uri="{9D8B030D-6E8A-4147-A177-3AD203B41FA5}">
                      <a16:colId xmlns:a16="http://schemas.microsoft.com/office/drawing/2014/main" val="1371779144"/>
                    </a:ext>
                  </a:extLst>
                </a:gridCol>
                <a:gridCol w="1022751">
                  <a:extLst>
                    <a:ext uri="{9D8B030D-6E8A-4147-A177-3AD203B41FA5}">
                      <a16:colId xmlns:a16="http://schemas.microsoft.com/office/drawing/2014/main" val="475406428"/>
                    </a:ext>
                  </a:extLst>
                </a:gridCol>
                <a:gridCol w="1250029">
                  <a:extLst>
                    <a:ext uri="{9D8B030D-6E8A-4147-A177-3AD203B41FA5}">
                      <a16:colId xmlns:a16="http://schemas.microsoft.com/office/drawing/2014/main" val="3101907778"/>
                    </a:ext>
                  </a:extLst>
                </a:gridCol>
              </a:tblGrid>
              <a:tr h="252006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 Cost Category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 Cost of Service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Source of Supply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Base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Meters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600" u="none" strike="noStrike" dirty="0">
                          <a:effectLst/>
                        </a:rPr>
                        <a:t>Customer Service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extLst>
                  <a:ext uri="{0D108BD9-81ED-4DB2-BD59-A6C34878D82A}">
                    <a16:rowId xmlns:a16="http://schemas.microsoft.com/office/drawing/2014/main" val="2344611853"/>
                  </a:ext>
                </a:extLst>
              </a:tr>
              <a:tr h="25200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O&amp;M Revenue Requirements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$841,855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$141,342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$590,726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$54,894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$54,894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extLst>
                  <a:ext uri="{0D108BD9-81ED-4DB2-BD59-A6C34878D82A}">
                    <a16:rowId xmlns:a16="http://schemas.microsoft.com/office/drawing/2014/main" val="1982034370"/>
                  </a:ext>
                </a:extLst>
              </a:tr>
              <a:tr h="25200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Non-Operating Revenue Requirements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$39,942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$17,425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$15,941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$6,576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$0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extLst>
                  <a:ext uri="{0D108BD9-81ED-4DB2-BD59-A6C34878D82A}">
                    <a16:rowId xmlns:a16="http://schemas.microsoft.com/office/drawing/2014/main" val="2572169334"/>
                  </a:ext>
                </a:extLst>
              </a:tr>
              <a:tr h="25200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u="none" strike="noStrike" dirty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u="none" strike="noStrike" dirty="0">
                          <a:effectLst/>
                        </a:rPr>
                        <a:t>$881,797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u="none" strike="noStrike" dirty="0">
                          <a:effectLst/>
                        </a:rPr>
                        <a:t>$158,767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u="none" strike="noStrike" dirty="0">
                          <a:effectLst/>
                        </a:rPr>
                        <a:t>$606,666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u="none" strike="noStrike" dirty="0">
                          <a:effectLst/>
                        </a:rPr>
                        <a:t>$61,470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u="none" strike="noStrike" dirty="0">
                          <a:effectLst/>
                        </a:rPr>
                        <a:t>$54,894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extLst>
                  <a:ext uri="{0D108BD9-81ED-4DB2-BD59-A6C34878D82A}">
                    <a16:rowId xmlns:a16="http://schemas.microsoft.com/office/drawing/2014/main" val="2425628455"/>
                  </a:ext>
                </a:extLst>
              </a:tr>
              <a:tr h="25200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Percent of Total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18%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69%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extLst>
                  <a:ext uri="{0D108BD9-81ED-4DB2-BD59-A6C34878D82A}">
                    <a16:rowId xmlns:a16="http://schemas.microsoft.com/office/drawing/2014/main" val="1938978170"/>
                  </a:ext>
                </a:extLst>
              </a:tr>
              <a:tr h="25200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Other Operating Revenue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($10,120)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($1,822)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($6,962)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($705)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($630)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extLst>
                  <a:ext uri="{0D108BD9-81ED-4DB2-BD59-A6C34878D82A}">
                    <a16:rowId xmlns:a16="http://schemas.microsoft.com/office/drawing/2014/main" val="343896917"/>
                  </a:ext>
                </a:extLst>
              </a:tr>
              <a:tr h="25200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Non-Operating Revenue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($517,167)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($93,116)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($355,805)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($36,052)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($32,195)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extLst>
                  <a:ext uri="{0D108BD9-81ED-4DB2-BD59-A6C34878D82A}">
                    <a16:rowId xmlns:a16="http://schemas.microsoft.com/office/drawing/2014/main" val="1494532910"/>
                  </a:ext>
                </a:extLst>
              </a:tr>
              <a:tr h="25200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Net Balance From Operations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$181,930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$32,756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$125,166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$12,682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u="none" strike="noStrike">
                          <a:effectLst/>
                        </a:rPr>
                        <a:t>$11,326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extLst>
                  <a:ext uri="{0D108BD9-81ED-4DB2-BD59-A6C34878D82A}">
                    <a16:rowId xmlns:a16="http://schemas.microsoft.com/office/drawing/2014/main" val="1114349606"/>
                  </a:ext>
                </a:extLst>
              </a:tr>
              <a:tr h="252006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600" b="1" u="none" strike="noStrike" dirty="0">
                          <a:effectLst/>
                        </a:rPr>
                        <a:t>Rate Revenue Requirement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u="none" strike="noStrike" dirty="0">
                          <a:effectLst/>
                        </a:rPr>
                        <a:t>$536,441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u="none" strike="noStrike" dirty="0">
                          <a:effectLst/>
                        </a:rPr>
                        <a:t>$96,586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u="none" strike="noStrike" dirty="0">
                          <a:effectLst/>
                        </a:rPr>
                        <a:t>$369,065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u="none" strike="noStrike" dirty="0">
                          <a:effectLst/>
                        </a:rPr>
                        <a:t>$37,395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600" b="1" u="none" strike="noStrike" dirty="0">
                          <a:effectLst/>
                        </a:rPr>
                        <a:t>$33,395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27" marR="8227" marT="8227" marB="0" anchor="b"/>
                </a:tc>
                <a:extLst>
                  <a:ext uri="{0D108BD9-81ED-4DB2-BD59-A6C34878D82A}">
                    <a16:rowId xmlns:a16="http://schemas.microsoft.com/office/drawing/2014/main" val="2628584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244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9AD9D1-EE65-420B-6630-A955458B84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8CA8B-E09D-5BF8-EA6C-3B6212350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Water Rate Design Recommendations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F34453-C390-1A07-1363-1A96AD96C254}"/>
              </a:ext>
            </a:extLst>
          </p:cNvPr>
          <p:cNvSpPr txBox="1"/>
          <p:nvPr/>
        </p:nvSpPr>
        <p:spPr>
          <a:xfrm>
            <a:off x="1097280" y="1992702"/>
            <a:ext cx="86366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Bill for all water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Bill all customers the same fixed and variable charges</a:t>
            </a:r>
          </a:p>
        </p:txBody>
      </p:sp>
    </p:spTree>
    <p:extLst>
      <p:ext uri="{BB962C8B-B14F-4D97-AF65-F5344CB8AC3E}">
        <p14:creationId xmlns:p14="http://schemas.microsoft.com/office/powerpoint/2010/main" val="27404081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107405-8406-5311-2419-19833B2BD6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24311-9C46-BFC4-01C5-6C71E065E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Water Rate Design (Fixed)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26EFCD0-2CC0-01D7-0EC6-2CAB889C979E}"/>
              </a:ext>
            </a:extLst>
          </p:cNvPr>
          <p:cNvGraphicFramePr>
            <a:graphicFrameLocks noGrp="1"/>
          </p:cNvGraphicFramePr>
          <p:nvPr/>
        </p:nvGraphicFramePr>
        <p:xfrm>
          <a:off x="280837" y="1923211"/>
          <a:ext cx="669793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0401">
                  <a:extLst>
                    <a:ext uri="{9D8B030D-6E8A-4147-A177-3AD203B41FA5}">
                      <a16:colId xmlns:a16="http://schemas.microsoft.com/office/drawing/2014/main" val="809628056"/>
                    </a:ext>
                  </a:extLst>
                </a:gridCol>
                <a:gridCol w="263367">
                  <a:extLst>
                    <a:ext uri="{9D8B030D-6E8A-4147-A177-3AD203B41FA5}">
                      <a16:colId xmlns:a16="http://schemas.microsoft.com/office/drawing/2014/main" val="715759147"/>
                    </a:ext>
                  </a:extLst>
                </a:gridCol>
                <a:gridCol w="706929">
                  <a:extLst>
                    <a:ext uri="{9D8B030D-6E8A-4147-A177-3AD203B41FA5}">
                      <a16:colId xmlns:a16="http://schemas.microsoft.com/office/drawing/2014/main" val="1986217282"/>
                    </a:ext>
                  </a:extLst>
                </a:gridCol>
                <a:gridCol w="263367">
                  <a:extLst>
                    <a:ext uri="{9D8B030D-6E8A-4147-A177-3AD203B41FA5}">
                      <a16:colId xmlns:a16="http://schemas.microsoft.com/office/drawing/2014/main" val="2545462293"/>
                    </a:ext>
                  </a:extLst>
                </a:gridCol>
                <a:gridCol w="1101977">
                  <a:extLst>
                    <a:ext uri="{9D8B030D-6E8A-4147-A177-3AD203B41FA5}">
                      <a16:colId xmlns:a16="http://schemas.microsoft.com/office/drawing/2014/main" val="1358819551"/>
                    </a:ext>
                  </a:extLst>
                </a:gridCol>
                <a:gridCol w="284158">
                  <a:extLst>
                    <a:ext uri="{9D8B030D-6E8A-4147-A177-3AD203B41FA5}">
                      <a16:colId xmlns:a16="http://schemas.microsoft.com/office/drawing/2014/main" val="3946773287"/>
                    </a:ext>
                  </a:extLst>
                </a:gridCol>
                <a:gridCol w="755443">
                  <a:extLst>
                    <a:ext uri="{9D8B030D-6E8A-4147-A177-3AD203B41FA5}">
                      <a16:colId xmlns:a16="http://schemas.microsoft.com/office/drawing/2014/main" val="3681700657"/>
                    </a:ext>
                  </a:extLst>
                </a:gridCol>
                <a:gridCol w="311879">
                  <a:extLst>
                    <a:ext uri="{9D8B030D-6E8A-4147-A177-3AD203B41FA5}">
                      <a16:colId xmlns:a16="http://schemas.microsoft.com/office/drawing/2014/main" val="2973295872"/>
                    </a:ext>
                  </a:extLst>
                </a:gridCol>
                <a:gridCol w="1240411">
                  <a:extLst>
                    <a:ext uri="{9D8B030D-6E8A-4147-A177-3AD203B41FA5}">
                      <a16:colId xmlns:a16="http://schemas.microsoft.com/office/drawing/2014/main" val="3588371789"/>
                    </a:ext>
                  </a:extLst>
                </a:gridCol>
              </a:tblGrid>
              <a:tr h="2390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Meters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Units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Annual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Monthly 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755899"/>
                  </a:ext>
                </a:extLst>
              </a:tr>
              <a:tr h="2423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$37,395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925.4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$40.41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$3.37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539251"/>
                  </a:ext>
                </a:extLst>
              </a:tr>
              <a:tr h="242346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Base</a:t>
                      </a:r>
                    </a:p>
                  </a:txBody>
                  <a:tcPr>
                    <a:solidFill>
                      <a:srgbClr val="A9060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A9060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Units</a:t>
                      </a:r>
                    </a:p>
                  </a:txBody>
                  <a:tcPr>
                    <a:solidFill>
                      <a:srgbClr val="A9060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A9060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Annual Cost</a:t>
                      </a:r>
                    </a:p>
                  </a:txBody>
                  <a:tcPr>
                    <a:solidFill>
                      <a:srgbClr val="A9060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A9060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Bills</a:t>
                      </a:r>
                    </a:p>
                  </a:txBody>
                  <a:tcPr>
                    <a:solidFill>
                      <a:srgbClr val="A9060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A906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Monthly Cost</a:t>
                      </a:r>
                    </a:p>
                  </a:txBody>
                  <a:tcPr>
                    <a:solidFill>
                      <a:srgbClr val="A9060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146943"/>
                  </a:ext>
                </a:extLst>
              </a:tr>
              <a:tr h="2423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$295,252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925.4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$319.05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$26.59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665533"/>
                  </a:ext>
                </a:extLst>
              </a:tr>
              <a:tr h="24234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Customer Service</a:t>
                      </a:r>
                    </a:p>
                  </a:txBody>
                  <a:tcPr>
                    <a:solidFill>
                      <a:srgbClr val="A9060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A9060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Units</a:t>
                      </a:r>
                    </a:p>
                  </a:txBody>
                  <a:tcPr>
                    <a:solidFill>
                      <a:srgbClr val="A9060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A9060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Annual Cost</a:t>
                      </a:r>
                    </a:p>
                  </a:txBody>
                  <a:tcPr>
                    <a:solidFill>
                      <a:srgbClr val="A9060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A9060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Bills</a:t>
                      </a:r>
                    </a:p>
                  </a:txBody>
                  <a:tcPr>
                    <a:solidFill>
                      <a:srgbClr val="A9060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A906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Monthly Cost</a:t>
                      </a:r>
                    </a:p>
                  </a:txBody>
                  <a:tcPr>
                    <a:solidFill>
                      <a:srgbClr val="A9060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762276"/>
                  </a:ext>
                </a:extLst>
              </a:tr>
              <a:tr h="2423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$33,395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$39.99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$3.33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4906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9A60FA7-183D-C273-C444-4E35F5FDDC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311162"/>
              </p:ext>
            </p:extLst>
          </p:nvPr>
        </p:nvGraphicFramePr>
        <p:xfrm>
          <a:off x="2093464" y="3937862"/>
          <a:ext cx="6489820" cy="2059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187">
                  <a:extLst>
                    <a:ext uri="{9D8B030D-6E8A-4147-A177-3AD203B41FA5}">
                      <a16:colId xmlns:a16="http://schemas.microsoft.com/office/drawing/2014/main" val="177577417"/>
                    </a:ext>
                  </a:extLst>
                </a:gridCol>
                <a:gridCol w="865877">
                  <a:extLst>
                    <a:ext uri="{9D8B030D-6E8A-4147-A177-3AD203B41FA5}">
                      <a16:colId xmlns:a16="http://schemas.microsoft.com/office/drawing/2014/main" val="1548941897"/>
                    </a:ext>
                  </a:extLst>
                </a:gridCol>
                <a:gridCol w="225782">
                  <a:extLst>
                    <a:ext uri="{9D8B030D-6E8A-4147-A177-3AD203B41FA5}">
                      <a16:colId xmlns:a16="http://schemas.microsoft.com/office/drawing/2014/main" val="2398464528"/>
                    </a:ext>
                  </a:extLst>
                </a:gridCol>
                <a:gridCol w="636290">
                  <a:extLst>
                    <a:ext uri="{9D8B030D-6E8A-4147-A177-3AD203B41FA5}">
                      <a16:colId xmlns:a16="http://schemas.microsoft.com/office/drawing/2014/main" val="2833303965"/>
                    </a:ext>
                  </a:extLst>
                </a:gridCol>
                <a:gridCol w="215519">
                  <a:extLst>
                    <a:ext uri="{9D8B030D-6E8A-4147-A177-3AD203B41FA5}">
                      <a16:colId xmlns:a16="http://schemas.microsoft.com/office/drawing/2014/main" val="3123685731"/>
                    </a:ext>
                  </a:extLst>
                </a:gridCol>
                <a:gridCol w="1342994">
                  <a:extLst>
                    <a:ext uri="{9D8B030D-6E8A-4147-A177-3AD203B41FA5}">
                      <a16:colId xmlns:a16="http://schemas.microsoft.com/office/drawing/2014/main" val="1710737164"/>
                    </a:ext>
                  </a:extLst>
                </a:gridCol>
                <a:gridCol w="227211">
                  <a:extLst>
                    <a:ext uri="{9D8B030D-6E8A-4147-A177-3AD203B41FA5}">
                      <a16:colId xmlns:a16="http://schemas.microsoft.com/office/drawing/2014/main" val="3409860790"/>
                    </a:ext>
                  </a:extLst>
                </a:gridCol>
                <a:gridCol w="1087374">
                  <a:extLst>
                    <a:ext uri="{9D8B030D-6E8A-4147-A177-3AD203B41FA5}">
                      <a16:colId xmlns:a16="http://schemas.microsoft.com/office/drawing/2014/main" val="2353219430"/>
                    </a:ext>
                  </a:extLst>
                </a:gridCol>
                <a:gridCol w="236284">
                  <a:extLst>
                    <a:ext uri="{9D8B030D-6E8A-4147-A177-3AD203B41FA5}">
                      <a16:colId xmlns:a16="http://schemas.microsoft.com/office/drawing/2014/main" val="1777707223"/>
                    </a:ext>
                  </a:extLst>
                </a:gridCol>
                <a:gridCol w="1078302">
                  <a:extLst>
                    <a:ext uri="{9D8B030D-6E8A-4147-A177-3AD203B41FA5}">
                      <a16:colId xmlns:a16="http://schemas.microsoft.com/office/drawing/2014/main" val="295995496"/>
                    </a:ext>
                  </a:extLst>
                </a:gridCol>
              </a:tblGrid>
              <a:tr h="325609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>
                          <a:effectLst/>
                        </a:rPr>
                        <a:t>Meter Size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Meter/Base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Meter Ratio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Monthly Meter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Customer Service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COS Rate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78113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>
                          <a:effectLst/>
                        </a:rPr>
                        <a:t>5/8"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$29.96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>
                          <a:effectLst/>
                        </a:rPr>
                        <a:t>1.00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=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$29.96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=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$33.29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561723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>
                          <a:effectLst/>
                        </a:rPr>
                        <a:t>3/4"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$29.96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>
                          <a:effectLst/>
                        </a:rPr>
                        <a:t>1.00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=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$29.96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=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$33.29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379329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>
                          <a:effectLst/>
                        </a:rPr>
                        <a:t>1"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$29.96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>
                          <a:effectLst/>
                        </a:rPr>
                        <a:t>1.00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=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$29.96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=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$33.29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14960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>
                          <a:effectLst/>
                        </a:rPr>
                        <a:t>1 1/2"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$29.96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2.00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=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$59.91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=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$63.24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765317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>
                          <a:effectLst/>
                        </a:rPr>
                        <a:t>2"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$29.96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>
                          <a:effectLst/>
                        </a:rPr>
                        <a:t>3.20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=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$95.86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=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$99.19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19743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>
                          <a:effectLst/>
                        </a:rPr>
                        <a:t>3"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$29.96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>
                          <a:effectLst/>
                        </a:rPr>
                        <a:t>7.00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=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$209.69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=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$213.02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0843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>
                          <a:effectLst/>
                        </a:rPr>
                        <a:t>4"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$29.96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>
                          <a:effectLst/>
                        </a:rPr>
                        <a:t>12.60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=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$377.44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=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$380.77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75281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>
                          <a:effectLst/>
                        </a:rPr>
                        <a:t>6"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$29.96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>
                          <a:effectLst/>
                        </a:rPr>
                        <a:t>26.00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=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$778.84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=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$782.17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63696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>
                          <a:effectLst/>
                        </a:rPr>
                        <a:t>8"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$29.96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u="none" strike="noStrike" dirty="0">
                          <a:effectLst/>
                        </a:rPr>
                        <a:t>56.00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=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$1,677.49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$3.33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=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$1,680.83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5873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9947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B3333C-B689-0BDB-0052-68BB8E6B0A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759FE-5F1D-9113-8B0B-8273D1940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Water Rate Design (Variable)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77358FF-B0AD-C71D-D213-326F28BF60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826112"/>
              </p:ext>
            </p:extLst>
          </p:nvPr>
        </p:nvGraphicFramePr>
        <p:xfrm>
          <a:off x="2467154" y="3099435"/>
          <a:ext cx="6245524" cy="65913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903607">
                  <a:extLst>
                    <a:ext uri="{9D8B030D-6E8A-4147-A177-3AD203B41FA5}">
                      <a16:colId xmlns:a16="http://schemas.microsoft.com/office/drawing/2014/main" val="1918989216"/>
                    </a:ext>
                  </a:extLst>
                </a:gridCol>
                <a:gridCol w="222286">
                  <a:extLst>
                    <a:ext uri="{9D8B030D-6E8A-4147-A177-3AD203B41FA5}">
                      <a16:colId xmlns:a16="http://schemas.microsoft.com/office/drawing/2014/main" val="2992361732"/>
                    </a:ext>
                  </a:extLst>
                </a:gridCol>
                <a:gridCol w="1466666">
                  <a:extLst>
                    <a:ext uri="{9D8B030D-6E8A-4147-A177-3AD203B41FA5}">
                      <a16:colId xmlns:a16="http://schemas.microsoft.com/office/drawing/2014/main" val="109891812"/>
                    </a:ext>
                  </a:extLst>
                </a:gridCol>
                <a:gridCol w="239076">
                  <a:extLst>
                    <a:ext uri="{9D8B030D-6E8A-4147-A177-3AD203B41FA5}">
                      <a16:colId xmlns:a16="http://schemas.microsoft.com/office/drawing/2014/main" val="2684223555"/>
                    </a:ext>
                  </a:extLst>
                </a:gridCol>
                <a:gridCol w="1372755">
                  <a:extLst>
                    <a:ext uri="{9D8B030D-6E8A-4147-A177-3AD203B41FA5}">
                      <a16:colId xmlns:a16="http://schemas.microsoft.com/office/drawing/2014/main" val="1964417463"/>
                    </a:ext>
                  </a:extLst>
                </a:gridCol>
                <a:gridCol w="248196">
                  <a:extLst>
                    <a:ext uri="{9D8B030D-6E8A-4147-A177-3AD203B41FA5}">
                      <a16:colId xmlns:a16="http://schemas.microsoft.com/office/drawing/2014/main" val="4198352308"/>
                    </a:ext>
                  </a:extLst>
                </a:gridCol>
                <a:gridCol w="792938">
                  <a:extLst>
                    <a:ext uri="{9D8B030D-6E8A-4147-A177-3AD203B41FA5}">
                      <a16:colId xmlns:a16="http://schemas.microsoft.com/office/drawing/2014/main" val="209920904"/>
                    </a:ext>
                  </a:extLst>
                </a:gridCol>
              </a:tblGrid>
              <a:tr h="143918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Base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Source of Supply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Water Use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Per 1,000 gallons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53489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$73,813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1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$96,586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                  57,681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$2.95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5867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420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72336-98D0-274D-88C9-97DBA7E4D5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64FE0-EA99-1C9C-4730-9CFFDAAD5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93591-E653-000F-81DD-42B1279B4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057" y="1845734"/>
            <a:ext cx="10208623" cy="4174066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Rates last adjusted in FY 2022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Significant capital expenditures are needed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800" dirty="0"/>
              <a:t>Sewer Plant equipment ranges from 30-60 years old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Operating costs are projected to increase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District should approve a reserve policy</a:t>
            </a:r>
            <a:endParaRPr lang="en-US" sz="18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2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2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648062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3B2E3B-3E4B-94C9-049E-DE5FC10986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37F54-BFD7-6D5C-8737-5C479D112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Water Rate Design (Unmetered)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E3F75CC-E655-AB7E-752C-497DD69677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742170"/>
              </p:ext>
            </p:extLst>
          </p:nvPr>
        </p:nvGraphicFramePr>
        <p:xfrm>
          <a:off x="2708692" y="2367844"/>
          <a:ext cx="5615798" cy="113879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974059">
                  <a:extLst>
                    <a:ext uri="{9D8B030D-6E8A-4147-A177-3AD203B41FA5}">
                      <a16:colId xmlns:a16="http://schemas.microsoft.com/office/drawing/2014/main" val="1918989216"/>
                    </a:ext>
                  </a:extLst>
                </a:gridCol>
                <a:gridCol w="212225">
                  <a:extLst>
                    <a:ext uri="{9D8B030D-6E8A-4147-A177-3AD203B41FA5}">
                      <a16:colId xmlns:a16="http://schemas.microsoft.com/office/drawing/2014/main" val="2992361732"/>
                    </a:ext>
                  </a:extLst>
                </a:gridCol>
                <a:gridCol w="1088333">
                  <a:extLst>
                    <a:ext uri="{9D8B030D-6E8A-4147-A177-3AD203B41FA5}">
                      <a16:colId xmlns:a16="http://schemas.microsoft.com/office/drawing/2014/main" val="109891812"/>
                    </a:ext>
                  </a:extLst>
                </a:gridCol>
                <a:gridCol w="484308">
                  <a:extLst>
                    <a:ext uri="{9D8B030D-6E8A-4147-A177-3AD203B41FA5}">
                      <a16:colId xmlns:a16="http://schemas.microsoft.com/office/drawing/2014/main" val="2684223555"/>
                    </a:ext>
                  </a:extLst>
                </a:gridCol>
                <a:gridCol w="1164516">
                  <a:extLst>
                    <a:ext uri="{9D8B030D-6E8A-4147-A177-3AD203B41FA5}">
                      <a16:colId xmlns:a16="http://schemas.microsoft.com/office/drawing/2014/main" val="1964417463"/>
                    </a:ext>
                  </a:extLst>
                </a:gridCol>
                <a:gridCol w="282967">
                  <a:extLst>
                    <a:ext uri="{9D8B030D-6E8A-4147-A177-3AD203B41FA5}">
                      <a16:colId xmlns:a16="http://schemas.microsoft.com/office/drawing/2014/main" val="4198352308"/>
                    </a:ext>
                  </a:extLst>
                </a:gridCol>
                <a:gridCol w="1409390">
                  <a:extLst>
                    <a:ext uri="{9D8B030D-6E8A-4147-A177-3AD203B41FA5}">
                      <a16:colId xmlns:a16="http://schemas.microsoft.com/office/drawing/2014/main" val="209920904"/>
                    </a:ext>
                  </a:extLst>
                </a:gridCol>
              </a:tblGrid>
              <a:tr h="75371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Fixed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Variable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Average Use (</a:t>
                      </a:r>
                      <a:r>
                        <a:rPr lang="en-US" sz="1400" u="none" strike="noStrike" dirty="0" err="1">
                          <a:effectLst/>
                        </a:rPr>
                        <a:t>Tgal</a:t>
                      </a:r>
                      <a:r>
                        <a:rPr lang="en-US" sz="1400" u="none" strike="noStrike" dirty="0">
                          <a:effectLst/>
                        </a:rPr>
                        <a:t>)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Residential Flat Rate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5348998"/>
                  </a:ext>
                </a:extLst>
              </a:tr>
              <a:tr h="385084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$33.29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$2.95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                  3.2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=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$42.79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5867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080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28A470-00F7-2729-9F38-C134EDF0AA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8767B-8F1F-A5F7-DB3B-DFF624470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Water Rate Design 5-Year Schedule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E23AEE9-F842-B9CC-20B7-ECB374D3B0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727804"/>
              </p:ext>
            </p:extLst>
          </p:nvPr>
        </p:nvGraphicFramePr>
        <p:xfrm>
          <a:off x="2020019" y="1837426"/>
          <a:ext cx="7917610" cy="3407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8094">
                  <a:extLst>
                    <a:ext uri="{9D8B030D-6E8A-4147-A177-3AD203B41FA5}">
                      <a16:colId xmlns:a16="http://schemas.microsoft.com/office/drawing/2014/main" val="4017950311"/>
                    </a:ext>
                  </a:extLst>
                </a:gridCol>
                <a:gridCol w="1218094">
                  <a:extLst>
                    <a:ext uri="{9D8B030D-6E8A-4147-A177-3AD203B41FA5}">
                      <a16:colId xmlns:a16="http://schemas.microsoft.com/office/drawing/2014/main" val="2391962566"/>
                    </a:ext>
                  </a:extLst>
                </a:gridCol>
                <a:gridCol w="1223256">
                  <a:extLst>
                    <a:ext uri="{9D8B030D-6E8A-4147-A177-3AD203B41FA5}">
                      <a16:colId xmlns:a16="http://schemas.microsoft.com/office/drawing/2014/main" val="64773811"/>
                    </a:ext>
                  </a:extLst>
                </a:gridCol>
                <a:gridCol w="1507133">
                  <a:extLst>
                    <a:ext uri="{9D8B030D-6E8A-4147-A177-3AD203B41FA5}">
                      <a16:colId xmlns:a16="http://schemas.microsoft.com/office/drawing/2014/main" val="1867292126"/>
                    </a:ext>
                  </a:extLst>
                </a:gridCol>
                <a:gridCol w="1347129">
                  <a:extLst>
                    <a:ext uri="{9D8B030D-6E8A-4147-A177-3AD203B41FA5}">
                      <a16:colId xmlns:a16="http://schemas.microsoft.com/office/drawing/2014/main" val="3598736339"/>
                    </a:ext>
                  </a:extLst>
                </a:gridCol>
                <a:gridCol w="1403904">
                  <a:extLst>
                    <a:ext uri="{9D8B030D-6E8A-4147-A177-3AD203B41FA5}">
                      <a16:colId xmlns:a16="http://schemas.microsoft.com/office/drawing/2014/main" val="1490409898"/>
                    </a:ext>
                  </a:extLst>
                </a:gridCol>
              </a:tblGrid>
              <a:tr h="264964"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6330061"/>
                  </a:ext>
                </a:extLst>
              </a:tr>
              <a:tr h="264964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Meter Size</a:t>
                      </a:r>
                    </a:p>
                  </a:txBody>
                  <a:tcPr marL="9525" marR="9525" marT="9525" marB="0" anchor="b">
                    <a:solidFill>
                      <a:srgbClr val="A9060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FY 2026 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A9060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FY 2027 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A9060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FY 2028 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A9060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FY 2029 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A9060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FY 2030 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A9060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993133"/>
                  </a:ext>
                </a:extLst>
              </a:tr>
              <a:tr h="264964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5/8"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$34.62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$36.00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$37.44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$38.94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$40.50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2113148"/>
                  </a:ext>
                </a:extLst>
              </a:tr>
              <a:tr h="264964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3/4"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$34.62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$36.00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$37.44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$38.94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$40.50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3453257"/>
                  </a:ext>
                </a:extLst>
              </a:tr>
              <a:tr h="264964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$34.62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$36.00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$37.44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$38.94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$40.50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0505276"/>
                  </a:ext>
                </a:extLst>
              </a:tr>
              <a:tr h="264964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1/2"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$65.77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$68.40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$71.14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$73.99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$76.95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9963122"/>
                  </a:ext>
                </a:extLst>
              </a:tr>
              <a:tr h="264964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$103.16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$107.28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$111.57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$116.04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$120.68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333585"/>
                  </a:ext>
                </a:extLst>
              </a:tr>
              <a:tr h="264964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$221.54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$230.40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$239.62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$249.20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$259.17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4182612"/>
                  </a:ext>
                </a:extLst>
              </a:tr>
              <a:tr h="264964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$396.00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$411.84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$428.31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$445.45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$463.26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9981618"/>
                  </a:ext>
                </a:extLst>
              </a:tr>
              <a:tr h="264964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$813.46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$845.99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$879.83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$915.03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>
                          <a:effectLst/>
                        </a:rPr>
                        <a:t>$951.63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0976111"/>
                  </a:ext>
                </a:extLst>
              </a:tr>
              <a:tr h="264964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8"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$1,748.06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$1,817.98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$1,890.70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$1,966.33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$2,044.98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8598942"/>
                  </a:ext>
                </a:extLst>
              </a:tr>
              <a:tr h="246416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Unmetered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$44.51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$46.29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$48.14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$50.06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$52.07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6846537"/>
                  </a:ext>
                </a:extLst>
              </a:tr>
              <a:tr h="246416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Variable Rate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$3.07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$3.20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$3.32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$3.46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$3.59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45399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418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4C3DCE6-234B-D451-C75E-D44E0A08D5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2C8BEC8-0753-F346-8E3C-853DD7463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4E236F-EC6F-B805-5735-A19F77C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DE0E6D2-BE18-247E-7561-990CAF452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FF69A77-46DD-91E6-5477-634D8402D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49041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75F17C4-598D-87C4-F2C5-FF605B950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A713F9-A9FF-A8CB-D049-ED5A07E61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197" y="5120640"/>
            <a:ext cx="10058400" cy="8229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Sewer Financial Plan</a:t>
            </a:r>
          </a:p>
        </p:txBody>
      </p:sp>
      <p:pic>
        <p:nvPicPr>
          <p:cNvPr id="7" name="Graphic 6" descr="Money">
            <a:extLst>
              <a:ext uri="{FF2B5EF4-FFF2-40B4-BE49-F238E27FC236}">
                <a16:creationId xmlns:a16="http://schemas.microsoft.com/office/drawing/2014/main" id="{5E94588D-CB45-272D-55A9-150E3B626A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87257" y="643538"/>
            <a:ext cx="3618586" cy="3618586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F816D808-1833-F323-7CAC-D4F3C87AD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620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723C14-135E-E031-DDD2-8C1F770150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8C5A4-9D01-1E0B-5C87-AE6792BA3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Sewer Financial Plan (Status Quo)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05FAFE-C1D3-C066-BEDF-C6B4CBFC50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9221" y="1960216"/>
            <a:ext cx="5968501" cy="383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739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96A6EB-4B84-5F07-5886-DA4280234D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DC6E8-2B30-0E3D-4A73-B88CE53C9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Sewer Fund Balances (Status Quo)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A1E178-420A-5965-B25F-D7A40F87F11F}"/>
              </a:ext>
            </a:extLst>
          </p:cNvPr>
          <p:cNvSpPr txBox="1"/>
          <p:nvPr/>
        </p:nvSpPr>
        <p:spPr>
          <a:xfrm>
            <a:off x="8151962" y="2570672"/>
            <a:ext cx="320902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Reserve Policy:</a:t>
            </a:r>
          </a:p>
          <a:p>
            <a:r>
              <a:rPr lang="en-US" dirty="0"/>
              <a:t>Operating Reserve – 3 months operating</a:t>
            </a:r>
          </a:p>
          <a:p>
            <a:r>
              <a:rPr lang="en-US" dirty="0"/>
              <a:t>Emergency Reserve – 3 months operating</a:t>
            </a:r>
          </a:p>
          <a:p>
            <a:r>
              <a:rPr lang="en-US" dirty="0"/>
              <a:t>Capital Reserve – Rolling 5-year Average of planned CIP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EC01E0A-2618-2C5D-4F04-87B326F329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7513" y="2053550"/>
            <a:ext cx="5840474" cy="388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9930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E73294-8613-1699-7EB1-964389FECE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EFD01-84BD-F225-8883-7B318220E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Sewer Financial Plan (Proposed)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6D1FA2-4B3E-81F0-166D-485DC0BDEC01}"/>
              </a:ext>
            </a:extLst>
          </p:cNvPr>
          <p:cNvSpPr txBox="1"/>
          <p:nvPr/>
        </p:nvSpPr>
        <p:spPr>
          <a:xfrm>
            <a:off x="1097280" y="1992702"/>
            <a:ext cx="86366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Revenue adjustments of 10% a year are needed to maintain fund balances and meet financial goals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RDN recommends that the District update rates to reflect the additional needed revenue</a:t>
            </a:r>
          </a:p>
        </p:txBody>
      </p:sp>
    </p:spTree>
    <p:extLst>
      <p:ext uri="{BB962C8B-B14F-4D97-AF65-F5344CB8AC3E}">
        <p14:creationId xmlns:p14="http://schemas.microsoft.com/office/powerpoint/2010/main" val="38354806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1307D6-B60D-8A6D-5A3B-7CE7526450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885BD-A1CE-8C41-9735-8F1D5A63E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Sewer Financial Plan (Proposed)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A3ED11-3F28-A013-8A75-F3B39D5335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6370" y="1809068"/>
            <a:ext cx="6372225" cy="4191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196110D-5348-3F80-92B0-092C4DC90C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8231" y="2299876"/>
            <a:ext cx="5968501" cy="383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3015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A3381D-AC59-7B1F-82E4-93DA4E6D96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7ACAA-E770-45DE-2BCC-1B9C08097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Sewer Fund Balance (Proposed)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E86463-2BA5-85E9-7E83-FB097427CDB8}"/>
              </a:ext>
            </a:extLst>
          </p:cNvPr>
          <p:cNvSpPr txBox="1"/>
          <p:nvPr/>
        </p:nvSpPr>
        <p:spPr>
          <a:xfrm>
            <a:off x="8151962" y="2570672"/>
            <a:ext cx="320902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Reserve Policy:</a:t>
            </a:r>
          </a:p>
          <a:p>
            <a:r>
              <a:rPr lang="en-US" dirty="0"/>
              <a:t>Operating Reserve – 3 months operating</a:t>
            </a:r>
          </a:p>
          <a:p>
            <a:r>
              <a:rPr lang="en-US" dirty="0"/>
              <a:t>Emergency Reserve – 3 months operating</a:t>
            </a:r>
          </a:p>
          <a:p>
            <a:r>
              <a:rPr lang="en-US" dirty="0"/>
              <a:t>Capital Reserve – Rolling 5-year Average of planned CIP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74C0829-EBC3-AFBC-4CE2-90E90EBA5C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1488" y="2372727"/>
            <a:ext cx="5840474" cy="38895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8CD266E-BD72-EDE3-5926-2BEB8498B0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6370" y="1809068"/>
            <a:ext cx="6372225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2494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19CC22-00A1-22DD-F5D4-99E5F34895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5AE6C737-FF55-4064-94B7-0B21D2EB6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966636-D45C-CB74-0D1E-ED7DFDE55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0000" y="639097"/>
            <a:ext cx="4813072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800">
                <a:solidFill>
                  <a:schemeClr val="tx1">
                    <a:lumMod val="85000"/>
                    <a:lumOff val="15000"/>
                  </a:schemeClr>
                </a:solidFill>
              </a:rPr>
              <a:t>Sewer Cost of Service/Rate Design</a:t>
            </a:r>
          </a:p>
        </p:txBody>
      </p:sp>
      <p:pic>
        <p:nvPicPr>
          <p:cNvPr id="7" name="Graphic 6" descr="Water">
            <a:extLst>
              <a:ext uri="{FF2B5EF4-FFF2-40B4-BE49-F238E27FC236}">
                <a16:creationId xmlns:a16="http://schemas.microsoft.com/office/drawing/2014/main" id="{BAF1004B-66B1-CE47-1E8D-FD42BDE697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921" y="640081"/>
            <a:ext cx="5054156" cy="5054156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B5B1DD8-6224-4137-8621-32982B00F9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343400"/>
            <a:ext cx="43891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D8218D9F-38B6-4AE0-9051-5434D19A52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D3DCA99-84AF-487A-BF72-91C5FA6B0B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2444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FBEE7A-338F-F652-6383-12F215C6CB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EFF91-30DF-706D-77F5-5D4F35D10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Sewer Cost of Service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7C499CD-E441-1DA1-FE83-52314F3114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177120"/>
              </p:ext>
            </p:extLst>
          </p:nvPr>
        </p:nvGraphicFramePr>
        <p:xfrm>
          <a:off x="1799924" y="2481958"/>
          <a:ext cx="3610753" cy="22098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121525">
                  <a:extLst>
                    <a:ext uri="{9D8B030D-6E8A-4147-A177-3AD203B41FA5}">
                      <a16:colId xmlns:a16="http://schemas.microsoft.com/office/drawing/2014/main" val="4120742021"/>
                    </a:ext>
                  </a:extLst>
                </a:gridCol>
                <a:gridCol w="1489228">
                  <a:extLst>
                    <a:ext uri="{9D8B030D-6E8A-4147-A177-3AD203B41FA5}">
                      <a16:colId xmlns:a16="http://schemas.microsoft.com/office/drawing/2014/main" val="3837234323"/>
                    </a:ext>
                  </a:extLst>
                </a:gridCol>
              </a:tblGrid>
              <a:tr h="693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Category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Cost Allocation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9163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O&amp;M Revenue Requirements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$1,085,173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2304017"/>
                  </a:ext>
                </a:extLst>
              </a:tr>
              <a:tr h="2966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Non-Operating Revenue Requirements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$446,653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70040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$1,531,826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31649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Operating Revenue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($42,709)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21458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Non-Operating Revenue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($429,723)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6933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Balance Adjustment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($438,046)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10938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 Revenue Requirement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$621,348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8948377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84BEFFC-4CC5-B03D-9CD9-FFAB67688D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198815"/>
              </p:ext>
            </p:extLst>
          </p:nvPr>
        </p:nvGraphicFramePr>
        <p:xfrm>
          <a:off x="7293488" y="286603"/>
          <a:ext cx="4442855" cy="596184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171980">
                  <a:extLst>
                    <a:ext uri="{9D8B030D-6E8A-4147-A177-3AD203B41FA5}">
                      <a16:colId xmlns:a16="http://schemas.microsoft.com/office/drawing/2014/main" val="2837505551"/>
                    </a:ext>
                  </a:extLst>
                </a:gridCol>
                <a:gridCol w="1270875">
                  <a:extLst>
                    <a:ext uri="{9D8B030D-6E8A-4147-A177-3AD203B41FA5}">
                      <a16:colId xmlns:a16="http://schemas.microsoft.com/office/drawing/2014/main" val="1253255595"/>
                    </a:ext>
                  </a:extLst>
                </a:gridCol>
              </a:tblGrid>
              <a:tr h="1489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Customer Class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Sewer Ratio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1646545144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Residential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1041521892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Automobile Service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3621416388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Car Washing Racks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250%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1931507182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Automobile Service (restroom)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815361139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Bakeries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2646922713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Barbershops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1765143092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Bars (per seat)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1920595229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Hotels (manager)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571846232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per rental unit no kitchen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1091517835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per rental unit with kitchen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2535342868"/>
                  </a:ext>
                </a:extLst>
              </a:tr>
              <a:tr h="17574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Trailer Park (manager)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2277267155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per trailer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260796930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Laundry machine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2979043586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Coin Operated Washer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3747101940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Professional Offices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1345866993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Public Showers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1490779064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Retail Stores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1299533666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Retail Stores (produce)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2436187126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Campground (per space)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19%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2011167755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Picnic (per parking)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4243339607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Church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2274488295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Hospital Bed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1553245526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Hospital Kitchen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232177334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Hospital Laundry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2395573070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Lodge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1510066762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School (per student)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1701745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304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72835A-6AC2-5A8A-09FF-F9A28FB19B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F8EA9-3C96-CFA5-0E17-FEE915C9F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Water Rates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AA5961D-0F85-41EC-F867-5C42B8C2E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143599"/>
              </p:ext>
            </p:extLst>
          </p:nvPr>
        </p:nvGraphicFramePr>
        <p:xfrm>
          <a:off x="447255" y="2223136"/>
          <a:ext cx="5159916" cy="2897505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1764594">
                  <a:extLst>
                    <a:ext uri="{9D8B030D-6E8A-4147-A177-3AD203B41FA5}">
                      <a16:colId xmlns:a16="http://schemas.microsoft.com/office/drawing/2014/main" val="1336294033"/>
                    </a:ext>
                  </a:extLst>
                </a:gridCol>
                <a:gridCol w="1229130">
                  <a:extLst>
                    <a:ext uri="{9D8B030D-6E8A-4147-A177-3AD203B41FA5}">
                      <a16:colId xmlns:a16="http://schemas.microsoft.com/office/drawing/2014/main" val="178287847"/>
                    </a:ext>
                  </a:extLst>
                </a:gridCol>
                <a:gridCol w="754516">
                  <a:extLst>
                    <a:ext uri="{9D8B030D-6E8A-4147-A177-3AD203B41FA5}">
                      <a16:colId xmlns:a16="http://schemas.microsoft.com/office/drawing/2014/main" val="2483172064"/>
                    </a:ext>
                  </a:extLst>
                </a:gridCol>
                <a:gridCol w="1411676">
                  <a:extLst>
                    <a:ext uri="{9D8B030D-6E8A-4147-A177-3AD203B41FA5}">
                      <a16:colId xmlns:a16="http://schemas.microsoft.com/office/drawing/2014/main" val="2367685258"/>
                    </a:ext>
                  </a:extLst>
                </a:gridCol>
              </a:tblGrid>
              <a:tr h="12944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Fixed Rates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25875"/>
                  </a:ext>
                </a:extLst>
              </a:tr>
              <a:tr h="1294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Customer Class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Monthly Rate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Units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Fixed Revenue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737837"/>
                  </a:ext>
                </a:extLst>
              </a:tr>
              <a:tr h="22271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Residential (per Unit)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$39.53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755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$358,141.80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2625663"/>
                  </a:ext>
                </a:extLst>
              </a:tr>
              <a:tr h="1294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Commercial 3/4"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$39.53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1345924"/>
                  </a:ext>
                </a:extLst>
              </a:tr>
              <a:tr h="1294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Commercial 1"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$39.53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$17,076.96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1878145"/>
                  </a:ext>
                </a:extLst>
              </a:tr>
              <a:tr h="1294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Commercial 1 1/2"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$79.06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$16,128.24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1309582"/>
                  </a:ext>
                </a:extLst>
              </a:tr>
              <a:tr h="1294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Commercial 2"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$126.10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$21,184.80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6343058"/>
                  </a:ext>
                </a:extLst>
              </a:tr>
              <a:tr h="1294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Commercial 3"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$235.43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$2,825.16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3069706"/>
                  </a:ext>
                </a:extLst>
              </a:tr>
              <a:tr h="1294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Commercial 4"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$378.31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$4,539.72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5679450"/>
                  </a:ext>
                </a:extLst>
              </a:tr>
              <a:tr h="1294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Commercial 6"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$436.15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$5,233.80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1735261"/>
                  </a:ext>
                </a:extLst>
              </a:tr>
              <a:tr h="1294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Commercial 8"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$436.15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2797591"/>
                  </a:ext>
                </a:extLst>
              </a:tr>
              <a:tr h="1294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Flat Rate Residential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$43.29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$5,194.80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2477425"/>
                  </a:ext>
                </a:extLst>
              </a:tr>
              <a:tr h="12944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Total Fixed Revenue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$430,325.28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812940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1D11743-25FA-135B-E9B6-5A24E4C0A6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876163"/>
              </p:ext>
            </p:extLst>
          </p:nvPr>
        </p:nvGraphicFramePr>
        <p:xfrm>
          <a:off x="5922035" y="2465034"/>
          <a:ext cx="5822710" cy="1783080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1470803">
                  <a:extLst>
                    <a:ext uri="{9D8B030D-6E8A-4147-A177-3AD203B41FA5}">
                      <a16:colId xmlns:a16="http://schemas.microsoft.com/office/drawing/2014/main" val="1918145492"/>
                    </a:ext>
                  </a:extLst>
                </a:gridCol>
                <a:gridCol w="1781126">
                  <a:extLst>
                    <a:ext uri="{9D8B030D-6E8A-4147-A177-3AD203B41FA5}">
                      <a16:colId xmlns:a16="http://schemas.microsoft.com/office/drawing/2014/main" val="48662483"/>
                    </a:ext>
                  </a:extLst>
                </a:gridCol>
                <a:gridCol w="1041496">
                  <a:extLst>
                    <a:ext uri="{9D8B030D-6E8A-4147-A177-3AD203B41FA5}">
                      <a16:colId xmlns:a16="http://schemas.microsoft.com/office/drawing/2014/main" val="902457734"/>
                    </a:ext>
                  </a:extLst>
                </a:gridCol>
                <a:gridCol w="1529285">
                  <a:extLst>
                    <a:ext uri="{9D8B030D-6E8A-4147-A177-3AD203B41FA5}">
                      <a16:colId xmlns:a16="http://schemas.microsoft.com/office/drawing/2014/main" val="2967583334"/>
                    </a:ext>
                  </a:extLst>
                </a:gridCol>
              </a:tblGrid>
              <a:tr h="18863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Variable Rates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95718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Customer Class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Rate per 1,000 gallons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Units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Variable Revenue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4353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Residential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59794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Tier 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15,033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21131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Tier 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$4.07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14,119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$57,467.71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3517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Commercial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67376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Tier 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$2.52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28,528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$71,891.49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724761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Total Variable Revenue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$129,359.20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617601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DF8A18A-7DC2-D913-E36B-926814DB4D55}"/>
              </a:ext>
            </a:extLst>
          </p:cNvPr>
          <p:cNvSpPr txBox="1"/>
          <p:nvPr/>
        </p:nvSpPr>
        <p:spPr>
          <a:xfrm>
            <a:off x="439947" y="6003985"/>
            <a:ext cx="7737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*Customer counts estimated based on billing records</a:t>
            </a:r>
          </a:p>
        </p:txBody>
      </p:sp>
    </p:spTree>
    <p:extLst>
      <p:ext uri="{BB962C8B-B14F-4D97-AF65-F5344CB8AC3E}">
        <p14:creationId xmlns:p14="http://schemas.microsoft.com/office/powerpoint/2010/main" val="14825645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FB5329-930E-016B-DB69-0C5237BBB7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9D801-5416-B8CB-5238-A39F21F37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Sewer Cost of Service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0CEC078-0092-6B23-916A-E55479D710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56470"/>
              </p:ext>
            </p:extLst>
          </p:nvPr>
        </p:nvGraphicFramePr>
        <p:xfrm>
          <a:off x="595222" y="2050966"/>
          <a:ext cx="4554747" cy="245173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295889">
                  <a:extLst>
                    <a:ext uri="{9D8B030D-6E8A-4147-A177-3AD203B41FA5}">
                      <a16:colId xmlns:a16="http://schemas.microsoft.com/office/drawing/2014/main" val="3110911432"/>
                    </a:ext>
                  </a:extLst>
                </a:gridCol>
                <a:gridCol w="1129429">
                  <a:extLst>
                    <a:ext uri="{9D8B030D-6E8A-4147-A177-3AD203B41FA5}">
                      <a16:colId xmlns:a16="http://schemas.microsoft.com/office/drawing/2014/main" val="3026421869"/>
                    </a:ext>
                  </a:extLst>
                </a:gridCol>
                <a:gridCol w="1129429">
                  <a:extLst>
                    <a:ext uri="{9D8B030D-6E8A-4147-A177-3AD203B41FA5}">
                      <a16:colId xmlns:a16="http://schemas.microsoft.com/office/drawing/2014/main" val="3571304609"/>
                    </a:ext>
                  </a:extLst>
                </a:gridCol>
              </a:tblGrid>
              <a:tr h="1234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Customer Class</a:t>
                      </a:r>
                      <a:endParaRPr lang="en-US" sz="14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Billing Units</a:t>
                      </a:r>
                      <a:endParaRPr lang="en-US" sz="14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Base Units</a:t>
                      </a:r>
                      <a:endParaRPr lang="en-US" sz="14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04702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Flat Rate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                 770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                 770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42992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Church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                    -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                    -  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87120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Retail/Office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                   46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                   35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33826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Motel Room - Kitchen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                   25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                      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589245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Motel Room - No Kitchen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             1,477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                 406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10633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Restaurant/Bar Seats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291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                   15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7017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Car Wash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                    -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65866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Camping Space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197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                   38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92663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School-Student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                      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47065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028547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7D468E0-E302-37BA-8A2D-3A2475D5A6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276085"/>
              </p:ext>
            </p:extLst>
          </p:nvPr>
        </p:nvGraphicFramePr>
        <p:xfrm>
          <a:off x="496017" y="4816307"/>
          <a:ext cx="4753155" cy="44577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739616">
                  <a:extLst>
                    <a:ext uri="{9D8B030D-6E8A-4147-A177-3AD203B41FA5}">
                      <a16:colId xmlns:a16="http://schemas.microsoft.com/office/drawing/2014/main" val="3767463248"/>
                    </a:ext>
                  </a:extLst>
                </a:gridCol>
                <a:gridCol w="173192">
                  <a:extLst>
                    <a:ext uri="{9D8B030D-6E8A-4147-A177-3AD203B41FA5}">
                      <a16:colId xmlns:a16="http://schemas.microsoft.com/office/drawing/2014/main" val="561874340"/>
                    </a:ext>
                  </a:extLst>
                </a:gridCol>
                <a:gridCol w="819775">
                  <a:extLst>
                    <a:ext uri="{9D8B030D-6E8A-4147-A177-3AD203B41FA5}">
                      <a16:colId xmlns:a16="http://schemas.microsoft.com/office/drawing/2014/main" val="2307637652"/>
                    </a:ext>
                  </a:extLst>
                </a:gridCol>
                <a:gridCol w="173192">
                  <a:extLst>
                    <a:ext uri="{9D8B030D-6E8A-4147-A177-3AD203B41FA5}">
                      <a16:colId xmlns:a16="http://schemas.microsoft.com/office/drawing/2014/main" val="1941550332"/>
                    </a:ext>
                  </a:extLst>
                </a:gridCol>
                <a:gridCol w="631188">
                  <a:extLst>
                    <a:ext uri="{9D8B030D-6E8A-4147-A177-3AD203B41FA5}">
                      <a16:colId xmlns:a16="http://schemas.microsoft.com/office/drawing/2014/main" val="1913501115"/>
                    </a:ext>
                  </a:extLst>
                </a:gridCol>
                <a:gridCol w="169344">
                  <a:extLst>
                    <a:ext uri="{9D8B030D-6E8A-4147-A177-3AD203B41FA5}">
                      <a16:colId xmlns:a16="http://schemas.microsoft.com/office/drawing/2014/main" val="3329852877"/>
                    </a:ext>
                  </a:extLst>
                </a:gridCol>
                <a:gridCol w="1046848">
                  <a:extLst>
                    <a:ext uri="{9D8B030D-6E8A-4147-A177-3AD203B41FA5}">
                      <a16:colId xmlns:a16="http://schemas.microsoft.com/office/drawing/2014/main" val="399122119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Revenue Requirement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Base Units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Months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Monthly Rate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79939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$621,348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÷</a:t>
                      </a:r>
                      <a:endParaRPr lang="en-US" sz="1400" b="0" i="0" u="none" strike="noStrike">
                        <a:solidFill>
                          <a:srgbClr val="1F1F1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1,274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÷</a:t>
                      </a:r>
                      <a:endParaRPr lang="en-US" sz="1400" b="0" i="0" u="none" strike="noStrike">
                        <a:solidFill>
                          <a:srgbClr val="1F1F1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=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$40.64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6403591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3169766-9144-3F7D-CEC5-A47E7975C0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211734"/>
              </p:ext>
            </p:extLst>
          </p:nvPr>
        </p:nvGraphicFramePr>
        <p:xfrm>
          <a:off x="6032591" y="707391"/>
          <a:ext cx="4554747" cy="513888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654394">
                  <a:extLst>
                    <a:ext uri="{9D8B030D-6E8A-4147-A177-3AD203B41FA5}">
                      <a16:colId xmlns:a16="http://schemas.microsoft.com/office/drawing/2014/main" val="1316337138"/>
                    </a:ext>
                  </a:extLst>
                </a:gridCol>
                <a:gridCol w="1063500">
                  <a:extLst>
                    <a:ext uri="{9D8B030D-6E8A-4147-A177-3AD203B41FA5}">
                      <a16:colId xmlns:a16="http://schemas.microsoft.com/office/drawing/2014/main" val="2374403334"/>
                    </a:ext>
                  </a:extLst>
                </a:gridCol>
                <a:gridCol w="836853">
                  <a:extLst>
                    <a:ext uri="{9D8B030D-6E8A-4147-A177-3AD203B41FA5}">
                      <a16:colId xmlns:a16="http://schemas.microsoft.com/office/drawing/2014/main" val="1633713470"/>
                    </a:ext>
                  </a:extLst>
                </a:gridCol>
              </a:tblGrid>
              <a:tr h="1489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Customer Class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Sewer Ratio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COS Rate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3535707747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Residential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$40.64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1673472743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Automobile Service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$60.95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328850720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Car Washing Racks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250%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$101.60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1741694916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Automobile Service (restroom)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$30.48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1720980832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Bakeries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$30.48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1569087678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Barbershops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$30.48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699122234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Bars (per seat)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$2.03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3271649892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Hotels (manager)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$40.64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2353559387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per rental unit no kitchen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27%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$11.15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4282213180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per rental unit with kitchen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37%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$15.17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903086082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Trailer Park (manager)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$40.64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2680156605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per trailer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$16.21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295472197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Laundry machine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$60.95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3144075220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Coin Operated Washer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$40.64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1532420489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Professional Offices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$30.48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237654885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Public Showers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$10.21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2266310458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Retail Stores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$30.48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1970585844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Retail Stores (produce)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$60.95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3247887222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Campground (per space)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19%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$7.78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4102794759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Picnic (per parking)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$0.87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912777608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Church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$30.48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3975681201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Hospital Bed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$10.16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927025555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Hospital Kitchen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$30.48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2662798903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Hospital Laundry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150%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$60.95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3563703955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Lodge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$30.48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3756256331"/>
                  </a:ext>
                </a:extLst>
              </a:tr>
              <a:tr h="148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School (per student)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$0.80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49" marR="7449" marT="7449" marB="0" anchor="b"/>
                </a:tc>
                <a:extLst>
                  <a:ext uri="{0D108BD9-81ED-4DB2-BD59-A6C34878D82A}">
                    <a16:rowId xmlns:a16="http://schemas.microsoft.com/office/drawing/2014/main" val="183014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85496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56BE587-A5EB-979D-D1BB-F67C05B95B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4CC594A-A820-450F-B363-C19201FCF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FAB3DA-E9ED-4574-ABCC-378BC0FF1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140661-2F95-85F8-904C-24BDD0A28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Proposed Sewer Rates (20% adjustment)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40CC83-0A49-83A8-14F3-AE8AB892DC5F}"/>
              </a:ext>
            </a:extLst>
          </p:cNvPr>
          <p:cNvSpPr txBox="1"/>
          <p:nvPr/>
        </p:nvSpPr>
        <p:spPr>
          <a:xfrm>
            <a:off x="492371" y="2653800"/>
            <a:ext cx="3084844" cy="333551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 sz="1500">
                <a:solidFill>
                  <a:srgbClr val="FFFFFF"/>
                </a:solidFill>
              </a:rPr>
              <a:t>Maintain Current Rate Allocation</a:t>
            </a:r>
          </a:p>
          <a:p>
            <a:pPr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3B8D6B0-55D6-48DC-86D8-FD95D5F11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6EF3DE6-4673-B527-D79C-E51292F844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208748"/>
              </p:ext>
            </p:extLst>
          </p:nvPr>
        </p:nvGraphicFramePr>
        <p:xfrm>
          <a:off x="5392216" y="453816"/>
          <a:ext cx="5391414" cy="595036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676707">
                  <a:extLst>
                    <a:ext uri="{9D8B030D-6E8A-4147-A177-3AD203B41FA5}">
                      <a16:colId xmlns:a16="http://schemas.microsoft.com/office/drawing/2014/main" val="3865253701"/>
                    </a:ext>
                  </a:extLst>
                </a:gridCol>
                <a:gridCol w="1320063">
                  <a:extLst>
                    <a:ext uri="{9D8B030D-6E8A-4147-A177-3AD203B41FA5}">
                      <a16:colId xmlns:a16="http://schemas.microsoft.com/office/drawing/2014/main" val="1776954917"/>
                    </a:ext>
                  </a:extLst>
                </a:gridCol>
                <a:gridCol w="1394644">
                  <a:extLst>
                    <a:ext uri="{9D8B030D-6E8A-4147-A177-3AD203B41FA5}">
                      <a16:colId xmlns:a16="http://schemas.microsoft.com/office/drawing/2014/main" val="2401095779"/>
                    </a:ext>
                  </a:extLst>
                </a:gridCol>
              </a:tblGrid>
              <a:tr h="2065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Customer Class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Current Rate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Proposed Rate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extLst>
                  <a:ext uri="{0D108BD9-81ED-4DB2-BD59-A6C34878D82A}">
                    <a16:rowId xmlns:a16="http://schemas.microsoft.com/office/drawing/2014/main" val="487044881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Residential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$40.64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$48.77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4622540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Automobile Service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$60.95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$73.14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1967908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Car Washing Racks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$101.60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$121.92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4693225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Automobile Service (restroom)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$30.48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$36.58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7595685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Bakeries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$30.48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$36.58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9417727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Barbershops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$30.48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$36.58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3524904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Bars (per seat)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$2.03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909946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Hotels (manager)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$40.64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$48.77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750787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per rental unit no kitchen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$11.15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1200195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per rental unit with kitchen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$15.17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$18.20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9095453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Trailer Park (manager)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$40.64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$48.77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87224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per trailer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$16.21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$19.45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4763043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Laundry machine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$60.95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$73.14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74680379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Coin Operated Washer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$40.64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$48.77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4956909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Professional Offices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$30.48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$36.58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9064574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Public Showers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$10.21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$12.25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3298966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Retail Stores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$30.48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$36.58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3256701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Retail Stores (produce)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$60.95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$73.14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8335908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Campground (per space)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$7.78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$9.34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4643263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Picnic (per parking)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$0.87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4536831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Church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$30.48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$36.58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9010766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Hospital Bed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$10.16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$12.19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3940651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Hospital Kitchen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$30.48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$36.58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3810262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Hospital Laundry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$60.95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$73.14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6770449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Lodge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$30.48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$36.58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3552605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School (per student)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$0.80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24" marR="7024" marT="702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1935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18656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61935C0-F248-0973-31C2-7B13B68355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A1B47C8-47A0-4A88-8830-6DEA3B5DE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84BBFDD-E720-4805-A9C8-129FBBF6D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761348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2BB564-1F2C-0D05-AD27-69A17E669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885" y="640080"/>
            <a:ext cx="3659246" cy="2926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Proposed Sewer Rates (5-Years, 10% per year)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AC4BE46-4A77-42FE-9D15-065CDB2F84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06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4023913-0D7C-6B88-C3BE-F35F5DA84E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929464"/>
              </p:ext>
            </p:extLst>
          </p:nvPr>
        </p:nvGraphicFramePr>
        <p:xfrm>
          <a:off x="705317" y="640080"/>
          <a:ext cx="6133031" cy="5577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421">
                  <a:extLst>
                    <a:ext uri="{9D8B030D-6E8A-4147-A177-3AD203B41FA5}">
                      <a16:colId xmlns:a16="http://schemas.microsoft.com/office/drawing/2014/main" val="925448785"/>
                    </a:ext>
                  </a:extLst>
                </a:gridCol>
                <a:gridCol w="775122">
                  <a:extLst>
                    <a:ext uri="{9D8B030D-6E8A-4147-A177-3AD203B41FA5}">
                      <a16:colId xmlns:a16="http://schemas.microsoft.com/office/drawing/2014/main" val="791526984"/>
                    </a:ext>
                  </a:extLst>
                </a:gridCol>
                <a:gridCol w="775122">
                  <a:extLst>
                    <a:ext uri="{9D8B030D-6E8A-4147-A177-3AD203B41FA5}">
                      <a16:colId xmlns:a16="http://schemas.microsoft.com/office/drawing/2014/main" val="247274349"/>
                    </a:ext>
                  </a:extLst>
                </a:gridCol>
                <a:gridCol w="775122">
                  <a:extLst>
                    <a:ext uri="{9D8B030D-6E8A-4147-A177-3AD203B41FA5}">
                      <a16:colId xmlns:a16="http://schemas.microsoft.com/office/drawing/2014/main" val="1149392877"/>
                    </a:ext>
                  </a:extLst>
                </a:gridCol>
                <a:gridCol w="775122">
                  <a:extLst>
                    <a:ext uri="{9D8B030D-6E8A-4147-A177-3AD203B41FA5}">
                      <a16:colId xmlns:a16="http://schemas.microsoft.com/office/drawing/2014/main" val="1212895006"/>
                    </a:ext>
                  </a:extLst>
                </a:gridCol>
                <a:gridCol w="775122">
                  <a:extLst>
                    <a:ext uri="{9D8B030D-6E8A-4147-A177-3AD203B41FA5}">
                      <a16:colId xmlns:a16="http://schemas.microsoft.com/office/drawing/2014/main" val="2730375171"/>
                    </a:ext>
                  </a:extLst>
                </a:gridCol>
              </a:tblGrid>
              <a:tr h="2065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Customer Class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FY 2026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FY 2027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FY 2028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FY 2029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FY 2030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extLst>
                  <a:ext uri="{0D108BD9-81ED-4DB2-BD59-A6C34878D82A}">
                    <a16:rowId xmlns:a16="http://schemas.microsoft.com/office/drawing/2014/main" val="3935395366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Residential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$44.70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$49.17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$54.09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$59.50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$65.45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8720340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Automobile Service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$67.05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$73.75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$81.12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$89.24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$98.16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73543466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Car Washing Racks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$111.76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$122.94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$135.23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$148.75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$163.63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08202792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Automobile Service (restroom)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$33.53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$36.88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$40.57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$44.63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$49.09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21926188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Bakeries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$33.53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$36.88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$40.57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$44.63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$49.09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8756146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Barbershops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$33.53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$36.88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$40.57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$44.63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$49.09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06063466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Bars (per seat)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$2.70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$2.97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$3.27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74912807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Hotels (manager)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$44.70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$49.17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$54.09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$59.50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$65.45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05177326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per rental unit no kitchen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$12.27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$14.84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$16.32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$17.96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20018741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per rental unit with kitchen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$16.69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$18.36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$20.19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$22.21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$24.43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20575919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Trailer Park (manager)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$44.70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$49.17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$54.09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$59.50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$65.45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41727413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per trailer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$17.83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$19.61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$21.58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$23.73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$26.11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71282189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Laundry machine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$67.05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$73.75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$81.12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$89.24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$98.16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13979080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Coin Operated Washer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$44.70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$49.17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$54.09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$59.50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$65.45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19746603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Professional Offices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$33.53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$36.88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$40.57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$44.63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$49.09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03247909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Public Showers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$11.23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$12.35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$14.95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$16.44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66893907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Retail Stores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$33.53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$36.88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$40.57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$44.63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$49.09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97345390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Retail Stores (produce)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$67.05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$73.75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$81.12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$89.24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$98.16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11564733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Campground (per space)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$8.56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$9.41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$10.36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$11.39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$12.53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74385480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Picnic (per parking)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$0.96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$1.40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69585172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Church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$33.53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$36.88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$40.57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$44.63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$49.09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26731865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Hospital Bed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$11.18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$12.29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$13.52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$14.88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$16.36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4358523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Hospital Kitchen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$33.53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$36.88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$40.57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$44.63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$49.09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68516633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Hospital Laundry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$67.05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$73.75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$81.12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$89.24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$98.16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47191888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Lodge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$33.53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$36.88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$40.57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$44.63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$49.09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37973124"/>
                  </a:ext>
                </a:extLst>
              </a:tr>
              <a:tr h="2065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School (per student)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34" marR="7834" marT="7834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$0.88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$0.97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$1.29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22788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32308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Next Steps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917DDE-2A46-83E6-8E54-E763777BA0E8}"/>
              </a:ext>
            </a:extLst>
          </p:cNvPr>
          <p:cNvSpPr txBox="1"/>
          <p:nvPr/>
        </p:nvSpPr>
        <p:spPr>
          <a:xfrm>
            <a:off x="1097280" y="1992702"/>
            <a:ext cx="863665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Approve financial plans and proposed five-year water and sewer rate adjustments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Begin Proposition 218 process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Set hearing date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Draft notice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Mail notice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Hold hearing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Adopt rates</a:t>
            </a:r>
          </a:p>
        </p:txBody>
      </p:sp>
    </p:spTree>
    <p:extLst>
      <p:ext uri="{BB962C8B-B14F-4D97-AF65-F5344CB8AC3E}">
        <p14:creationId xmlns:p14="http://schemas.microsoft.com/office/powerpoint/2010/main" val="9690671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C6FC7D-AAED-3850-86E0-121931C88C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C575E-C534-616A-8BB0-2A6149B89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579424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1C9E693-5E7A-CC28-CBDD-2E3F546A9D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5A1B47C8-47A0-4A88-8830-6DEA3B5DE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84BBFDD-E720-4805-A9C8-129FBBF6D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761348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8E3A85-8575-59A9-8A31-19F2DFF11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885" y="640080"/>
            <a:ext cx="3659246" cy="2926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>
                <a:solidFill>
                  <a:srgbClr val="FFFFFF"/>
                </a:solidFill>
              </a:rPr>
              <a:t>Sewer Rates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39AD8C-CB78-9885-47E9-F308FF7596B4}"/>
              </a:ext>
            </a:extLst>
          </p:cNvPr>
          <p:cNvSpPr txBox="1"/>
          <p:nvPr/>
        </p:nvSpPr>
        <p:spPr>
          <a:xfrm>
            <a:off x="8096885" y="3578084"/>
            <a:ext cx="3659246" cy="26398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</a:pPr>
            <a:r>
              <a:rPr lang="en-US" sz="1500" cap="all" spc="200">
                <a:solidFill>
                  <a:srgbClr val="FFFFFF"/>
                </a:solidFill>
                <a:latin typeface="+mj-lt"/>
              </a:rPr>
              <a:t>*Customer counts estimated based on billing records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AC4BE46-4A77-42FE-9D15-065CDB2F84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06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A58301E-26F3-4DEE-9162-42C98253BD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071100"/>
              </p:ext>
            </p:extLst>
          </p:nvPr>
        </p:nvGraphicFramePr>
        <p:xfrm>
          <a:off x="790147" y="249831"/>
          <a:ext cx="5616863" cy="6358337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2423413">
                  <a:extLst>
                    <a:ext uri="{9D8B030D-6E8A-4147-A177-3AD203B41FA5}">
                      <a16:colId xmlns:a16="http://schemas.microsoft.com/office/drawing/2014/main" val="1516505141"/>
                    </a:ext>
                  </a:extLst>
                </a:gridCol>
                <a:gridCol w="1185574">
                  <a:extLst>
                    <a:ext uri="{9D8B030D-6E8A-4147-A177-3AD203B41FA5}">
                      <a16:colId xmlns:a16="http://schemas.microsoft.com/office/drawing/2014/main" val="1918030959"/>
                    </a:ext>
                  </a:extLst>
                </a:gridCol>
                <a:gridCol w="702948">
                  <a:extLst>
                    <a:ext uri="{9D8B030D-6E8A-4147-A177-3AD203B41FA5}">
                      <a16:colId xmlns:a16="http://schemas.microsoft.com/office/drawing/2014/main" val="3696959420"/>
                    </a:ext>
                  </a:extLst>
                </a:gridCol>
                <a:gridCol w="1304928">
                  <a:extLst>
                    <a:ext uri="{9D8B030D-6E8A-4147-A177-3AD203B41FA5}">
                      <a16:colId xmlns:a16="http://schemas.microsoft.com/office/drawing/2014/main" val="3682998141"/>
                    </a:ext>
                  </a:extLst>
                </a:gridCol>
              </a:tblGrid>
              <a:tr h="19234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Fixed Rates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500218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Customer Class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Monthly Rate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Units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Fixed Revenue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65340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Residential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$40.64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770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$375,513.60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829582733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Automobile Service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$60.95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1141036150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Car Washing Racks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$101.60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640860911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Automobile Service (restroom)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$30.48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2287183539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Bakeries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$30.48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1048435800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Barbershops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$30.48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2834152200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Bars (per seat)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$2.03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291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$7,088.76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1912580515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Hotels (manager)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$40.64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1832164090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per rental unit no kitchen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$11.15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1,477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$197,671.17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4097937323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per rental unit with kitchen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$15.17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$4,551.00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818849252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Trailer Park (manager)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$40.64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3576896835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per trailer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$16.21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4241678027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Laundry machine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$60.95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4046096885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Coin Operated Washer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$40.64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295360910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Professional Offices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$30.48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$16,824.96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904135841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Public Showers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$10.21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2989050017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Retail Stores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$30.48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3278656698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Retail Stores (produce)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$60.95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4075226830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Campground (per space)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$7.78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197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$18,391.92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2875215246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Picnic (per parking)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$0.87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2228663022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Church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$30.48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48257162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Hospital Bed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$10.16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35031056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Hospital Kitchen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$30.48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789519870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Hospital Laundry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$60.95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3264473287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Lodge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$30.48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894860981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School (per student)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$0.80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$1,200.00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3705290239"/>
                  </a:ext>
                </a:extLst>
              </a:tr>
              <a:tr h="192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Total Fixed Revenue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$621,241.41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93" marR="5893" marT="5893" marB="0" anchor="b"/>
                </a:tc>
                <a:extLst>
                  <a:ext uri="{0D108BD9-81ED-4DB2-BD59-A6C34878D82A}">
                    <a16:rowId xmlns:a16="http://schemas.microsoft.com/office/drawing/2014/main" val="917714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6852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155E0A8-4F6A-67E1-C1E7-7789253AA4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FA4CD5CB-D209-4D70-8CA4-629731C59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959834-8570-6A50-3F2C-130CD4329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1110" y="639097"/>
            <a:ext cx="3401961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>
                <a:solidFill>
                  <a:schemeClr val="tx1">
                    <a:lumMod val="85000"/>
                    <a:lumOff val="15000"/>
                  </a:schemeClr>
                </a:solidFill>
              </a:rPr>
              <a:t>Other Revenue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C6A2BAE-B461-4B55-8E1F-0722ABDD1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B4C27B90-DF2B-4D00-BA07-18ED774CD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93ACC25-C262-417A-8AA9-0641C772B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B52D701-A00F-11E6-694B-096E06756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905004"/>
              </p:ext>
            </p:extLst>
          </p:nvPr>
        </p:nvGraphicFramePr>
        <p:xfrm>
          <a:off x="224287" y="1014401"/>
          <a:ext cx="7590300" cy="464246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060580">
                  <a:extLst>
                    <a:ext uri="{9D8B030D-6E8A-4147-A177-3AD203B41FA5}">
                      <a16:colId xmlns:a16="http://schemas.microsoft.com/office/drawing/2014/main" val="501017190"/>
                    </a:ext>
                  </a:extLst>
                </a:gridCol>
                <a:gridCol w="552972">
                  <a:extLst>
                    <a:ext uri="{9D8B030D-6E8A-4147-A177-3AD203B41FA5}">
                      <a16:colId xmlns:a16="http://schemas.microsoft.com/office/drawing/2014/main" val="1474205970"/>
                    </a:ext>
                  </a:extLst>
                </a:gridCol>
                <a:gridCol w="552972">
                  <a:extLst>
                    <a:ext uri="{9D8B030D-6E8A-4147-A177-3AD203B41FA5}">
                      <a16:colId xmlns:a16="http://schemas.microsoft.com/office/drawing/2014/main" val="1459793640"/>
                    </a:ext>
                  </a:extLst>
                </a:gridCol>
                <a:gridCol w="552972">
                  <a:extLst>
                    <a:ext uri="{9D8B030D-6E8A-4147-A177-3AD203B41FA5}">
                      <a16:colId xmlns:a16="http://schemas.microsoft.com/office/drawing/2014/main" val="2411443205"/>
                    </a:ext>
                  </a:extLst>
                </a:gridCol>
                <a:gridCol w="552972">
                  <a:extLst>
                    <a:ext uri="{9D8B030D-6E8A-4147-A177-3AD203B41FA5}">
                      <a16:colId xmlns:a16="http://schemas.microsoft.com/office/drawing/2014/main" val="1272361963"/>
                    </a:ext>
                  </a:extLst>
                </a:gridCol>
                <a:gridCol w="552972">
                  <a:extLst>
                    <a:ext uri="{9D8B030D-6E8A-4147-A177-3AD203B41FA5}">
                      <a16:colId xmlns:a16="http://schemas.microsoft.com/office/drawing/2014/main" val="498139833"/>
                    </a:ext>
                  </a:extLst>
                </a:gridCol>
                <a:gridCol w="552972">
                  <a:extLst>
                    <a:ext uri="{9D8B030D-6E8A-4147-A177-3AD203B41FA5}">
                      <a16:colId xmlns:a16="http://schemas.microsoft.com/office/drawing/2014/main" val="569159837"/>
                    </a:ext>
                  </a:extLst>
                </a:gridCol>
                <a:gridCol w="552972">
                  <a:extLst>
                    <a:ext uri="{9D8B030D-6E8A-4147-A177-3AD203B41FA5}">
                      <a16:colId xmlns:a16="http://schemas.microsoft.com/office/drawing/2014/main" val="684206585"/>
                    </a:ext>
                  </a:extLst>
                </a:gridCol>
                <a:gridCol w="552972">
                  <a:extLst>
                    <a:ext uri="{9D8B030D-6E8A-4147-A177-3AD203B41FA5}">
                      <a16:colId xmlns:a16="http://schemas.microsoft.com/office/drawing/2014/main" val="3618979160"/>
                    </a:ext>
                  </a:extLst>
                </a:gridCol>
                <a:gridCol w="552972">
                  <a:extLst>
                    <a:ext uri="{9D8B030D-6E8A-4147-A177-3AD203B41FA5}">
                      <a16:colId xmlns:a16="http://schemas.microsoft.com/office/drawing/2014/main" val="1377169511"/>
                    </a:ext>
                  </a:extLst>
                </a:gridCol>
                <a:gridCol w="552972">
                  <a:extLst>
                    <a:ext uri="{9D8B030D-6E8A-4147-A177-3AD203B41FA5}">
                      <a16:colId xmlns:a16="http://schemas.microsoft.com/office/drawing/2014/main" val="2728696040"/>
                    </a:ext>
                  </a:extLst>
                </a:gridCol>
              </a:tblGrid>
              <a:tr h="870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Water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FY 2025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FY 2026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FY 2027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FY 2028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FY 2029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FY 2030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FY 2031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FY 2032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FY 2033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FY 2034</a:t>
                      </a:r>
                      <a:endParaRPr lang="en-US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extLst>
                  <a:ext uri="{0D108BD9-81ED-4DB2-BD59-A6C34878D82A}">
                    <a16:rowId xmlns:a16="http://schemas.microsoft.com/office/drawing/2014/main" val="3600171409"/>
                  </a:ext>
                </a:extLst>
              </a:tr>
              <a:tr h="87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Other Operating Revenue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$10,120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$10,120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$10,120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$10,120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$10,120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$10,120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$10,120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$10,120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$10,120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$10,120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extLst>
                  <a:ext uri="{0D108BD9-81ED-4DB2-BD59-A6C34878D82A}">
                    <a16:rowId xmlns:a16="http://schemas.microsoft.com/office/drawing/2014/main" val="1687283931"/>
                  </a:ext>
                </a:extLst>
              </a:tr>
              <a:tr h="87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Water Sales Other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extLst>
                  <a:ext uri="{0D108BD9-81ED-4DB2-BD59-A6C34878D82A}">
                    <a16:rowId xmlns:a16="http://schemas.microsoft.com/office/drawing/2014/main" val="1276953210"/>
                  </a:ext>
                </a:extLst>
              </a:tr>
              <a:tr h="87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Other Service Charges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$3,720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$3,720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$3,720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$3,720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$3,720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$3,720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$3,720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$3,720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$3,720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$3,720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extLst>
                  <a:ext uri="{0D108BD9-81ED-4DB2-BD59-A6C34878D82A}">
                    <a16:rowId xmlns:a16="http://schemas.microsoft.com/office/drawing/2014/main" val="2478435333"/>
                  </a:ext>
                </a:extLst>
              </a:tr>
              <a:tr h="87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Returned Check Fee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extLst>
                  <a:ext uri="{0D108BD9-81ED-4DB2-BD59-A6C34878D82A}">
                    <a16:rowId xmlns:a16="http://schemas.microsoft.com/office/drawing/2014/main" val="1260250584"/>
                  </a:ext>
                </a:extLst>
              </a:tr>
              <a:tr h="87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Inspection Fee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extLst>
                  <a:ext uri="{0D108BD9-81ED-4DB2-BD59-A6C34878D82A}">
                    <a16:rowId xmlns:a16="http://schemas.microsoft.com/office/drawing/2014/main" val="3547823806"/>
                  </a:ext>
                </a:extLst>
              </a:tr>
              <a:tr h="87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Tapping Fee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$3,598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$3,598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$3,598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$3,598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$3,598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$3,598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$3,598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$3,598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$3,598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$3,598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extLst>
                  <a:ext uri="{0D108BD9-81ED-4DB2-BD59-A6C34878D82A}">
                    <a16:rowId xmlns:a16="http://schemas.microsoft.com/office/drawing/2014/main" val="4142339836"/>
                  </a:ext>
                </a:extLst>
              </a:tr>
              <a:tr h="87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Reconnetion Fee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extLst>
                  <a:ext uri="{0D108BD9-81ED-4DB2-BD59-A6C34878D82A}">
                    <a16:rowId xmlns:a16="http://schemas.microsoft.com/office/drawing/2014/main" val="3238303324"/>
                  </a:ext>
                </a:extLst>
              </a:tr>
              <a:tr h="87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Fixture Costs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$2,094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$2,094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$2,094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$2,094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$2,094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$2,094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$2,094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$2,094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$2,094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$2,094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extLst>
                  <a:ext uri="{0D108BD9-81ED-4DB2-BD59-A6C34878D82A}">
                    <a16:rowId xmlns:a16="http://schemas.microsoft.com/office/drawing/2014/main" val="3214278580"/>
                  </a:ext>
                </a:extLst>
              </a:tr>
              <a:tr h="87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Non-Operating Revenue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$517,167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$525,302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$533,598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$542,060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$550,691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$559,494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$568,472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$577,628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$586,968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>
                          <a:effectLst/>
                        </a:rPr>
                        <a:t>$596,493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extLst>
                  <a:ext uri="{0D108BD9-81ED-4DB2-BD59-A6C34878D82A}">
                    <a16:rowId xmlns:a16="http://schemas.microsoft.com/office/drawing/2014/main" val="1840500827"/>
                  </a:ext>
                </a:extLst>
              </a:tr>
              <a:tr h="87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Taxes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$404,946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$413,045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$421,306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$429,732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$438,327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$447,093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$456,035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$465,156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$474,459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$483,948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extLst>
                  <a:ext uri="{0D108BD9-81ED-4DB2-BD59-A6C34878D82A}">
                    <a16:rowId xmlns:a16="http://schemas.microsoft.com/office/drawing/2014/main" val="3224583922"/>
                  </a:ext>
                </a:extLst>
              </a:tr>
              <a:tr h="87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Interest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$1,014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$1,014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$1,014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$1,014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$1,014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$1,014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$1,014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$1,014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$1,014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$1,014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extLst>
                  <a:ext uri="{0D108BD9-81ED-4DB2-BD59-A6C34878D82A}">
                    <a16:rowId xmlns:a16="http://schemas.microsoft.com/office/drawing/2014/main" val="2470726022"/>
                  </a:ext>
                </a:extLst>
              </a:tr>
              <a:tr h="8700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Connection Fees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$31,361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$31,397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$31,432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$31,468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$31,504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$31,540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$31,576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$31,612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$31,649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$31,685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extLst>
                  <a:ext uri="{0D108BD9-81ED-4DB2-BD59-A6C34878D82A}">
                    <a16:rowId xmlns:a16="http://schemas.microsoft.com/office/drawing/2014/main" val="701647576"/>
                  </a:ext>
                </a:extLst>
              </a:tr>
              <a:tr h="15515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Miscellaneous Non-Operating Revenues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$79,846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$79,846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$79,846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$79,846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$79,846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$79,846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$79,846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$79,846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$79,846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$79,846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/>
                </a:tc>
                <a:extLst>
                  <a:ext uri="{0D108BD9-81ED-4DB2-BD59-A6C34878D82A}">
                    <a16:rowId xmlns:a16="http://schemas.microsoft.com/office/drawing/2014/main" val="3540867426"/>
                  </a:ext>
                </a:extLst>
              </a:tr>
              <a:tr h="887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Sewer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03" marR="3203" marT="3203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 2025</a:t>
                      </a:r>
                    </a:p>
                  </a:txBody>
                  <a:tcPr marL="5945" marR="5945" marT="594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 2026</a:t>
                      </a:r>
                    </a:p>
                  </a:txBody>
                  <a:tcPr marL="5945" marR="5945" marT="594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 2027</a:t>
                      </a:r>
                    </a:p>
                  </a:txBody>
                  <a:tcPr marL="5945" marR="5945" marT="594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 2028</a:t>
                      </a:r>
                    </a:p>
                  </a:txBody>
                  <a:tcPr marL="5945" marR="5945" marT="594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 2029</a:t>
                      </a:r>
                    </a:p>
                  </a:txBody>
                  <a:tcPr marL="5945" marR="5945" marT="594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 2030</a:t>
                      </a:r>
                    </a:p>
                  </a:txBody>
                  <a:tcPr marL="5945" marR="5945" marT="594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 2031</a:t>
                      </a:r>
                    </a:p>
                  </a:txBody>
                  <a:tcPr marL="5945" marR="5945" marT="594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 2032</a:t>
                      </a:r>
                    </a:p>
                  </a:txBody>
                  <a:tcPr marL="5945" marR="5945" marT="594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 2033</a:t>
                      </a:r>
                    </a:p>
                  </a:txBody>
                  <a:tcPr marL="5945" marR="5945" marT="594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 2034</a:t>
                      </a:r>
                    </a:p>
                  </a:txBody>
                  <a:tcPr marL="5945" marR="5945" marT="5945" marB="0" anchor="b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603029"/>
                  </a:ext>
                </a:extLst>
              </a:tr>
              <a:tr h="88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Operating Revenue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$42,709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$42,709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$42,709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$42,709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$42,709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$42,709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$42,709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$42,709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$42,709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$42,709</a:t>
                      </a:r>
                    </a:p>
                  </a:txBody>
                  <a:tcPr marL="5945" marR="5945" marT="5945" marB="0" anchor="b"/>
                </a:tc>
                <a:extLst>
                  <a:ext uri="{0D108BD9-81ED-4DB2-BD59-A6C34878D82A}">
                    <a16:rowId xmlns:a16="http://schemas.microsoft.com/office/drawing/2014/main" val="1888577859"/>
                  </a:ext>
                </a:extLst>
              </a:tr>
              <a:tr h="88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Returned Check Fee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5945" marR="5945" marT="5945" marB="0" anchor="b"/>
                </a:tc>
                <a:extLst>
                  <a:ext uri="{0D108BD9-81ED-4DB2-BD59-A6C34878D82A}">
                    <a16:rowId xmlns:a16="http://schemas.microsoft.com/office/drawing/2014/main" val="1440800854"/>
                  </a:ext>
                </a:extLst>
              </a:tr>
              <a:tr h="88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Inspection Fee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$441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$441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$441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$441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$441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$441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$441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$441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$441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$441</a:t>
                      </a:r>
                    </a:p>
                  </a:txBody>
                  <a:tcPr marL="5945" marR="5945" marT="5945" marB="0" anchor="b"/>
                </a:tc>
                <a:extLst>
                  <a:ext uri="{0D108BD9-81ED-4DB2-BD59-A6C34878D82A}">
                    <a16:rowId xmlns:a16="http://schemas.microsoft.com/office/drawing/2014/main" val="2260414837"/>
                  </a:ext>
                </a:extLst>
              </a:tr>
              <a:tr h="88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Connection Fee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$31,343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$31,343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$31,343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$31,343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$31,343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$31,343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$31,343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$31,343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$31,343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$31,343</a:t>
                      </a:r>
                    </a:p>
                  </a:txBody>
                  <a:tcPr marL="5945" marR="5945" marT="5945" marB="0" anchor="b"/>
                </a:tc>
                <a:extLst>
                  <a:ext uri="{0D108BD9-81ED-4DB2-BD59-A6C34878D82A}">
                    <a16:rowId xmlns:a16="http://schemas.microsoft.com/office/drawing/2014/main" val="1174601830"/>
                  </a:ext>
                </a:extLst>
              </a:tr>
              <a:tr h="88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Tapping Fee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$1,783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$1,783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$1,783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$1,783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$1,783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$1,783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$1,783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$1,783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$1,783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$1,783</a:t>
                      </a:r>
                    </a:p>
                  </a:txBody>
                  <a:tcPr marL="5945" marR="5945" marT="5945" marB="0" anchor="b"/>
                </a:tc>
                <a:extLst>
                  <a:ext uri="{0D108BD9-81ED-4DB2-BD59-A6C34878D82A}">
                    <a16:rowId xmlns:a16="http://schemas.microsoft.com/office/drawing/2014/main" val="1621337133"/>
                  </a:ext>
                </a:extLst>
              </a:tr>
              <a:tr h="88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Miscellaenous Revenue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$9,142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$9,142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$9,142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$9,142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$9,142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$9,142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$9,142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$9,142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$9,142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$9,142</a:t>
                      </a:r>
                    </a:p>
                  </a:txBody>
                  <a:tcPr marL="5945" marR="5945" marT="5945" marB="0" anchor="b"/>
                </a:tc>
                <a:extLst>
                  <a:ext uri="{0D108BD9-81ED-4DB2-BD59-A6C34878D82A}">
                    <a16:rowId xmlns:a16="http://schemas.microsoft.com/office/drawing/2014/main" val="1573977667"/>
                  </a:ext>
                </a:extLst>
              </a:tr>
              <a:tr h="88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Non-Operating Revenue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$429,723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$438,055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$446,554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$455,223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$464,065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$473,084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$482,283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$491,667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$501,238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$511,000</a:t>
                      </a:r>
                    </a:p>
                  </a:txBody>
                  <a:tcPr marL="5945" marR="5945" marT="5945" marB="0" anchor="b"/>
                </a:tc>
                <a:extLst>
                  <a:ext uri="{0D108BD9-81ED-4DB2-BD59-A6C34878D82A}">
                    <a16:rowId xmlns:a16="http://schemas.microsoft.com/office/drawing/2014/main" val="1139767363"/>
                  </a:ext>
                </a:extLst>
              </a:tr>
              <a:tr h="88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Property Tax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$404,946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$413,045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$421,306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$429,732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$438,327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$447,093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$456,035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$465,156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$474,459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$483,948</a:t>
                      </a:r>
                    </a:p>
                  </a:txBody>
                  <a:tcPr marL="5945" marR="5945" marT="5945" marB="0" anchor="b"/>
                </a:tc>
                <a:extLst>
                  <a:ext uri="{0D108BD9-81ED-4DB2-BD59-A6C34878D82A}">
                    <a16:rowId xmlns:a16="http://schemas.microsoft.com/office/drawing/2014/main" val="290740713"/>
                  </a:ext>
                </a:extLst>
              </a:tr>
              <a:tr h="88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Interest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$1,014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$1,014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$1,014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$1,014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$1,014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$1,014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$1,014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$1,014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$1,014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$1,014</a:t>
                      </a:r>
                    </a:p>
                  </a:txBody>
                  <a:tcPr marL="5945" marR="5945" marT="5945" marB="0" anchor="b"/>
                </a:tc>
                <a:extLst>
                  <a:ext uri="{0D108BD9-81ED-4DB2-BD59-A6C34878D82A}">
                    <a16:rowId xmlns:a16="http://schemas.microsoft.com/office/drawing/2014/main" val="3034519782"/>
                  </a:ext>
                </a:extLst>
              </a:tr>
              <a:tr h="88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Cell Tower Lease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$12,100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$12,100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$12,100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$12,100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$12,100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$12,100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$12,100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$12,100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$12,100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$12,100</a:t>
                      </a:r>
                    </a:p>
                  </a:txBody>
                  <a:tcPr marL="5945" marR="5945" marT="5945" marB="0" anchor="b"/>
                </a:tc>
                <a:extLst>
                  <a:ext uri="{0D108BD9-81ED-4DB2-BD59-A6C34878D82A}">
                    <a16:rowId xmlns:a16="http://schemas.microsoft.com/office/drawing/2014/main" val="381859878"/>
                  </a:ext>
                </a:extLst>
              </a:tr>
              <a:tr h="887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Local Benefit #1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$11,663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$11,896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$12,134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$12,377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$12,624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$12,877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$13,134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$13,397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$13,665</a:t>
                      </a:r>
                    </a:p>
                  </a:txBody>
                  <a:tcPr marL="5945" marR="5945" marT="594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$13,938</a:t>
                      </a:r>
                    </a:p>
                  </a:txBody>
                  <a:tcPr marL="5945" marR="5945" marT="5945" marB="0" anchor="b"/>
                </a:tc>
                <a:extLst>
                  <a:ext uri="{0D108BD9-81ED-4DB2-BD59-A6C34878D82A}">
                    <a16:rowId xmlns:a16="http://schemas.microsoft.com/office/drawing/2014/main" val="566098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827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2C728E2-7E95-447F-B623-9CBF3FCB1A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8D0DE514-8876-4D18-A995-61A5C1F81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49041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9DA791C-FFCF-422E-8775-BDA6C0E5E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B414C5-F75E-73D1-592A-56682CBC0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197" y="5120640"/>
            <a:ext cx="10058400" cy="8229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Operating Expenses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DCF8855-3530-4F46-A4CB-3B6686EEE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0443523-6FD6-95C2-A7DB-383D8D96DE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729776"/>
              </p:ext>
            </p:extLst>
          </p:nvPr>
        </p:nvGraphicFramePr>
        <p:xfrm>
          <a:off x="392459" y="1794887"/>
          <a:ext cx="10839137" cy="1612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8657">
                  <a:extLst>
                    <a:ext uri="{9D8B030D-6E8A-4147-A177-3AD203B41FA5}">
                      <a16:colId xmlns:a16="http://schemas.microsoft.com/office/drawing/2014/main" val="3887734475"/>
                    </a:ext>
                  </a:extLst>
                </a:gridCol>
                <a:gridCol w="987048">
                  <a:extLst>
                    <a:ext uri="{9D8B030D-6E8A-4147-A177-3AD203B41FA5}">
                      <a16:colId xmlns:a16="http://schemas.microsoft.com/office/drawing/2014/main" val="430993843"/>
                    </a:ext>
                  </a:extLst>
                </a:gridCol>
                <a:gridCol w="987048">
                  <a:extLst>
                    <a:ext uri="{9D8B030D-6E8A-4147-A177-3AD203B41FA5}">
                      <a16:colId xmlns:a16="http://schemas.microsoft.com/office/drawing/2014/main" val="2450007022"/>
                    </a:ext>
                  </a:extLst>
                </a:gridCol>
                <a:gridCol w="987048">
                  <a:extLst>
                    <a:ext uri="{9D8B030D-6E8A-4147-A177-3AD203B41FA5}">
                      <a16:colId xmlns:a16="http://schemas.microsoft.com/office/drawing/2014/main" val="676436515"/>
                    </a:ext>
                  </a:extLst>
                </a:gridCol>
                <a:gridCol w="987048">
                  <a:extLst>
                    <a:ext uri="{9D8B030D-6E8A-4147-A177-3AD203B41FA5}">
                      <a16:colId xmlns:a16="http://schemas.microsoft.com/office/drawing/2014/main" val="1110390250"/>
                    </a:ext>
                  </a:extLst>
                </a:gridCol>
                <a:gridCol w="987048">
                  <a:extLst>
                    <a:ext uri="{9D8B030D-6E8A-4147-A177-3AD203B41FA5}">
                      <a16:colId xmlns:a16="http://schemas.microsoft.com/office/drawing/2014/main" val="1363970664"/>
                    </a:ext>
                  </a:extLst>
                </a:gridCol>
                <a:gridCol w="987048">
                  <a:extLst>
                    <a:ext uri="{9D8B030D-6E8A-4147-A177-3AD203B41FA5}">
                      <a16:colId xmlns:a16="http://schemas.microsoft.com/office/drawing/2014/main" val="3710135399"/>
                    </a:ext>
                  </a:extLst>
                </a:gridCol>
                <a:gridCol w="987048">
                  <a:extLst>
                    <a:ext uri="{9D8B030D-6E8A-4147-A177-3AD203B41FA5}">
                      <a16:colId xmlns:a16="http://schemas.microsoft.com/office/drawing/2014/main" val="1543458466"/>
                    </a:ext>
                  </a:extLst>
                </a:gridCol>
                <a:gridCol w="987048">
                  <a:extLst>
                    <a:ext uri="{9D8B030D-6E8A-4147-A177-3AD203B41FA5}">
                      <a16:colId xmlns:a16="http://schemas.microsoft.com/office/drawing/2014/main" val="410759302"/>
                    </a:ext>
                  </a:extLst>
                </a:gridCol>
                <a:gridCol w="987048">
                  <a:extLst>
                    <a:ext uri="{9D8B030D-6E8A-4147-A177-3AD203B41FA5}">
                      <a16:colId xmlns:a16="http://schemas.microsoft.com/office/drawing/2014/main" val="3257622927"/>
                    </a:ext>
                  </a:extLst>
                </a:gridCol>
                <a:gridCol w="987048">
                  <a:extLst>
                    <a:ext uri="{9D8B030D-6E8A-4147-A177-3AD203B41FA5}">
                      <a16:colId xmlns:a16="http://schemas.microsoft.com/office/drawing/2014/main" val="546274998"/>
                    </a:ext>
                  </a:extLst>
                </a:gridCol>
              </a:tblGrid>
              <a:tr h="2875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Water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2" marR="4642" marT="4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FY 2025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2" marR="4642" marT="4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FY 2026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2" marR="4642" marT="4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FY 2027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2" marR="4642" marT="4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FY 2028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2" marR="4642" marT="4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FY 2029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2" marR="4642" marT="4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FY 2030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2" marR="4642" marT="4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FY 2031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2" marR="4642" marT="4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FY 2032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2" marR="4642" marT="4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FY 2033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2" marR="4642" marT="4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FY 2034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2" marR="4642" marT="4642" marB="0" anchor="b"/>
                </a:tc>
                <a:extLst>
                  <a:ext uri="{0D108BD9-81ED-4DB2-BD59-A6C34878D82A}">
                    <a16:rowId xmlns:a16="http://schemas.microsoft.com/office/drawing/2014/main" val="4270588387"/>
                  </a:ext>
                </a:extLst>
              </a:tr>
              <a:tr h="5055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Total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2" marR="4642" marT="4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$841,855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2" marR="4642" marT="4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$879,216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2" marR="4642" marT="4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$918,132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2" marR="4642" marT="4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$955,089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2" marR="4642" marT="4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$993,347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2" marR="4642" marT="4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$1,030,280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2" marR="4642" marT="4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$1,068,701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2" marR="4642" marT="4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$1,108,675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2" marR="4642" marT="4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$1,150,269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2" marR="4642" marT="4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$1,193,554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42" marR="4642" marT="4642" marB="0" anchor="b"/>
                </a:tc>
                <a:extLst>
                  <a:ext uri="{0D108BD9-81ED-4DB2-BD59-A6C34878D82A}">
                    <a16:rowId xmlns:a16="http://schemas.microsoft.com/office/drawing/2014/main" val="2603809934"/>
                  </a:ext>
                </a:extLst>
              </a:tr>
              <a:tr h="3191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Sewer</a:t>
                      </a:r>
                    </a:p>
                  </a:txBody>
                  <a:tcPr marL="7715" marR="7715" marT="771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 2025</a:t>
                      </a: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 2026</a:t>
                      </a: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 2027</a:t>
                      </a: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 2028</a:t>
                      </a: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 2029</a:t>
                      </a: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 2030</a:t>
                      </a: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 2031</a:t>
                      </a: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 2032</a:t>
                      </a: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 2033</a:t>
                      </a: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FY 2034</a:t>
                      </a: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843837"/>
                  </a:ext>
                </a:extLst>
              </a:tr>
              <a:tr h="500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$1,085,173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$1,133,322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$1,183,419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$1,230,163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$1,278,408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$1,324,301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$1,371,986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$1,421,539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$1,473,040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$1,526,570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1376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411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88AC403-FFEF-32DA-BC57-E323C7396A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37DBB57F-0498-1D1B-7C6D-240B70926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A10D8A4-D44A-B8E9-3811-DDDC88A84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A35FFB0-00EA-B2A5-FB77-E39BD1C781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1825336F-758E-95F8-1799-002949B0D7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49041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33CD4A8-494E-EB74-52BB-C64F3384A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F0F79A-F3EC-A7B1-36D6-782B9DB4C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197" y="5120640"/>
            <a:ext cx="10058400" cy="8229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Capital Expenses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EEF4A87-8065-2426-92DF-E40B66F62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2B86F36-52F3-CC3E-C6D2-ED0874B42F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217069"/>
              </p:ext>
            </p:extLst>
          </p:nvPr>
        </p:nvGraphicFramePr>
        <p:xfrm>
          <a:off x="373211" y="0"/>
          <a:ext cx="10750386" cy="5463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8081">
                  <a:extLst>
                    <a:ext uri="{9D8B030D-6E8A-4147-A177-3AD203B41FA5}">
                      <a16:colId xmlns:a16="http://schemas.microsoft.com/office/drawing/2014/main" val="1355074889"/>
                    </a:ext>
                  </a:extLst>
                </a:gridCol>
                <a:gridCol w="720765">
                  <a:extLst>
                    <a:ext uri="{9D8B030D-6E8A-4147-A177-3AD203B41FA5}">
                      <a16:colId xmlns:a16="http://schemas.microsoft.com/office/drawing/2014/main" val="1280555842"/>
                    </a:ext>
                  </a:extLst>
                </a:gridCol>
                <a:gridCol w="767154">
                  <a:extLst>
                    <a:ext uri="{9D8B030D-6E8A-4147-A177-3AD203B41FA5}">
                      <a16:colId xmlns:a16="http://schemas.microsoft.com/office/drawing/2014/main" val="512517748"/>
                    </a:ext>
                  </a:extLst>
                </a:gridCol>
                <a:gridCol w="767154">
                  <a:extLst>
                    <a:ext uri="{9D8B030D-6E8A-4147-A177-3AD203B41FA5}">
                      <a16:colId xmlns:a16="http://schemas.microsoft.com/office/drawing/2014/main" val="1224668268"/>
                    </a:ext>
                  </a:extLst>
                </a:gridCol>
                <a:gridCol w="767154">
                  <a:extLst>
                    <a:ext uri="{9D8B030D-6E8A-4147-A177-3AD203B41FA5}">
                      <a16:colId xmlns:a16="http://schemas.microsoft.com/office/drawing/2014/main" val="89851010"/>
                    </a:ext>
                  </a:extLst>
                </a:gridCol>
                <a:gridCol w="767154">
                  <a:extLst>
                    <a:ext uri="{9D8B030D-6E8A-4147-A177-3AD203B41FA5}">
                      <a16:colId xmlns:a16="http://schemas.microsoft.com/office/drawing/2014/main" val="1858149213"/>
                    </a:ext>
                  </a:extLst>
                </a:gridCol>
                <a:gridCol w="767154">
                  <a:extLst>
                    <a:ext uri="{9D8B030D-6E8A-4147-A177-3AD203B41FA5}">
                      <a16:colId xmlns:a16="http://schemas.microsoft.com/office/drawing/2014/main" val="3842271080"/>
                    </a:ext>
                  </a:extLst>
                </a:gridCol>
                <a:gridCol w="767154">
                  <a:extLst>
                    <a:ext uri="{9D8B030D-6E8A-4147-A177-3AD203B41FA5}">
                      <a16:colId xmlns:a16="http://schemas.microsoft.com/office/drawing/2014/main" val="308625837"/>
                    </a:ext>
                  </a:extLst>
                </a:gridCol>
                <a:gridCol w="767154">
                  <a:extLst>
                    <a:ext uri="{9D8B030D-6E8A-4147-A177-3AD203B41FA5}">
                      <a16:colId xmlns:a16="http://schemas.microsoft.com/office/drawing/2014/main" val="540826808"/>
                    </a:ext>
                  </a:extLst>
                </a:gridCol>
                <a:gridCol w="767154">
                  <a:extLst>
                    <a:ext uri="{9D8B030D-6E8A-4147-A177-3AD203B41FA5}">
                      <a16:colId xmlns:a16="http://schemas.microsoft.com/office/drawing/2014/main" val="425772952"/>
                    </a:ext>
                  </a:extLst>
                </a:gridCol>
                <a:gridCol w="767154">
                  <a:extLst>
                    <a:ext uri="{9D8B030D-6E8A-4147-A177-3AD203B41FA5}">
                      <a16:colId xmlns:a16="http://schemas.microsoft.com/office/drawing/2014/main" val="1031524300"/>
                    </a:ext>
                  </a:extLst>
                </a:gridCol>
                <a:gridCol w="767154">
                  <a:extLst>
                    <a:ext uri="{9D8B030D-6E8A-4147-A177-3AD203B41FA5}">
                      <a16:colId xmlns:a16="http://schemas.microsoft.com/office/drawing/2014/main" val="2829238395"/>
                    </a:ext>
                  </a:extLst>
                </a:gridCol>
              </a:tblGrid>
              <a:tr h="14577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Project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9" marR="7289" marT="72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System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89" marR="7289" marT="7289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FY 2025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FY 2026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FY 2027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FY 2028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FY 2029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FY 2030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FY 2031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FY 2032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FY 2033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FY 2034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7025126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Sewer Slip Line Project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SEWER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$162,370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49611538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 Station 1 rehab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SEWER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42209936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 Station 2 rehab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SEWER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80154605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 Ridge Lift Station Project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SEWER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83119793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SCADA System Upgrades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SEWER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80180963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WasteWater Treatment Plant Rehab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SEWER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$400,000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$1,000,000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98728839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Vactor Truck Replacement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SEWER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$446,653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05953306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Silver Lake LIFT ST Replacements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SEWER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02310129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Camera Truck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SEWER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94822845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Trailered Trash Pump 6"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SEWER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26253874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 Vehicle Replacement Prgm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Sewer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$32,500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10043515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GIS Mapping Project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WAT/SEW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08375285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Generator Project (Grant funded)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WAT/SEW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2997590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 Excavator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WAT/SEW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15097093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Backhoe at WWTP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WAT/SEW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87115772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Lake Plant upgrades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58627658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SCADA System Upgrades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32755059"/>
                  </a:ext>
                </a:extLst>
              </a:tr>
              <a:tr h="153063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Turbidimeters/sensors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$6,523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80517564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Fitration Media Replacement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33511011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Tank Refinish Clark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21365524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Tank Refinish Snow Creek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24220443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Well Project - Village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03767930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Well Project - Down Canyon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37796173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 Vehicle Replacement Prgm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$32,500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40724346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Meter Replacement Prgm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$33,419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5863796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Diversion upgrades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41022399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Replump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Upper Clark water lines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06272779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Water Main Replacement Campground</a:t>
                      </a:r>
                    </a:p>
                  </a:txBody>
                  <a:tcPr marL="9525" marR="9525" marT="9525" marB="0" anchor="b">
                    <a:solidFill>
                      <a:srgbClr val="F1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</a:t>
                      </a:r>
                    </a:p>
                  </a:txBody>
                  <a:tcPr marL="0" marR="0" marT="0" marB="0" anchor="b">
                    <a:solidFill>
                      <a:srgbClr val="F1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rgbClr val="F1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rgbClr val="F1E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$350,000</a:t>
                      </a:r>
                    </a:p>
                  </a:txBody>
                  <a:tcPr marL="0" marR="0" marT="0" marB="0" anchor="b">
                    <a:solidFill>
                      <a:srgbClr val="F1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rgbClr val="F1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rgbClr val="F1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rgbClr val="F1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rgbClr val="F1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rgbClr val="F1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rgbClr val="F1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rgbClr val="F1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262796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 Water</a:t>
                      </a: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$39,942</a:t>
                      </a: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$288,000</a:t>
                      </a: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$405,000</a:t>
                      </a: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$83,000</a:t>
                      </a: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$122,500</a:t>
                      </a: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$35,000</a:t>
                      </a: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$35,000</a:t>
                      </a: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436477"/>
                  </a:ext>
                </a:extLst>
              </a:tr>
              <a:tr h="14577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 Sewer</a:t>
                      </a: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$446,653</a:t>
                      </a: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$16,000</a:t>
                      </a: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$130,000</a:t>
                      </a: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$255,000</a:t>
                      </a: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$237,500</a:t>
                      </a: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$492,370</a:t>
                      </a: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$615,000</a:t>
                      </a: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$715,000</a:t>
                      </a: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$300,000</a:t>
                      </a: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$1,000,000</a:t>
                      </a: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988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9988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D0DE514-8876-4D18-A995-61A5C1F81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49041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DA791C-FFCF-422E-8775-BDA6C0E5E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B7BC0D-8EDA-4886-9FEC-9CB5083AB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197" y="5120640"/>
            <a:ext cx="10058400" cy="8229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Water Financial Plan</a:t>
            </a:r>
          </a:p>
        </p:txBody>
      </p:sp>
      <p:pic>
        <p:nvPicPr>
          <p:cNvPr id="7" name="Graphic 6" descr="Money">
            <a:extLst>
              <a:ext uri="{FF2B5EF4-FFF2-40B4-BE49-F238E27FC236}">
                <a16:creationId xmlns:a16="http://schemas.microsoft.com/office/drawing/2014/main" id="{A64C0E00-0FD8-6B4C-2F44-4EDF0FA39B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87257" y="643538"/>
            <a:ext cx="3618586" cy="3618586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0DCF8855-3530-4F46-A4CB-3B6686EEE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518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14C7E8-4308-9085-BCD4-78792C6275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AD56A-027D-BFC4-C6E6-3300380C7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Water Financial Plan (Status Quo)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BDDA0DA-0666-9E3D-B818-EBDD45BAA7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7012" y="2171458"/>
            <a:ext cx="5346655" cy="3584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26833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10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A9060B"/>
      </a:accent1>
      <a:accent2>
        <a:srgbClr val="585858"/>
      </a:accent2>
      <a:accent3>
        <a:srgbClr val="A9060B"/>
      </a:accent3>
      <a:accent4>
        <a:srgbClr val="949494"/>
      </a:accent4>
      <a:accent5>
        <a:srgbClr val="C00000"/>
      </a:accent5>
      <a:accent6>
        <a:srgbClr val="949494"/>
      </a:accent6>
      <a:hlink>
        <a:srgbClr val="F9F1D2"/>
      </a:hlink>
      <a:folHlink>
        <a:srgbClr val="FFFFF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ef736ca-53ee-45b4-a0ca-13b36d5b21e6"/>
    <lcf76f155ced4ddcb4097134ff3c332f xmlns="19c7aef5-4997-4ffa-b13d-1c290862b58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2B852D7DDF564B912335339C04CDB1" ma:contentTypeVersion="14" ma:contentTypeDescription="Create a new document." ma:contentTypeScope="" ma:versionID="82c89e1fde68592685d55cf389fe267c">
  <xsd:schema xmlns:xsd="http://www.w3.org/2001/XMLSchema" xmlns:xs="http://www.w3.org/2001/XMLSchema" xmlns:p="http://schemas.microsoft.com/office/2006/metadata/properties" xmlns:ns2="19c7aef5-4997-4ffa-b13d-1c290862b581" xmlns:ns3="0ef736ca-53ee-45b4-a0ca-13b36d5b21e6" targetNamespace="http://schemas.microsoft.com/office/2006/metadata/properties" ma:root="true" ma:fieldsID="ed11c0d263617e9f48237e00606d2c16" ns2:_="" ns3:_="">
    <xsd:import namespace="19c7aef5-4997-4ffa-b13d-1c290862b581"/>
    <xsd:import namespace="0ef736ca-53ee-45b4-a0ca-13b36d5b21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7aef5-4997-4ffa-b13d-1c290862b5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4cdee080-f1cc-4dd7-acd2-adcdb3d97b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f736ca-53ee-45b4-a0ca-13b36d5b21e6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cf75b3a8-46ab-4839-a9f0-4aefcb4d6af5}" ma:internalName="TaxCatchAll" ma:showField="CatchAllData" ma:web="0ef736ca-53ee-45b4-a0ca-13b36d5b21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508056-614E-4F91-9E43-D2C932232DAA}">
  <ds:schemaRefs>
    <ds:schemaRef ds:uri="19c7aef5-4997-4ffa-b13d-1c290862b581"/>
    <ds:schemaRef ds:uri="0ef736ca-53ee-45b4-a0ca-13b36d5b21e6"/>
    <ds:schemaRef ds:uri="http://purl.org/dc/elements/1.1/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69EF406-4FB7-4B84-A5AB-1874FDBFD2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635095-6BAD-46CE-B031-9284546501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7aef5-4997-4ffa-b13d-1c290862b581"/>
    <ds:schemaRef ds:uri="0ef736ca-53ee-45b4-a0ca-13b36d5b21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18995</TotalTime>
  <Words>3613</Words>
  <Application>Microsoft Office PowerPoint</Application>
  <PresentationFormat>Widescreen</PresentationFormat>
  <Paragraphs>1749</Paragraphs>
  <Slides>34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Candara</vt:lpstr>
      <vt:lpstr>Wingdings</vt:lpstr>
      <vt:lpstr>Retrospect</vt:lpstr>
      <vt:lpstr>Water and Sewer Rate Study June Lake Public Utility District</vt:lpstr>
      <vt:lpstr>Background</vt:lpstr>
      <vt:lpstr>Water Rates</vt:lpstr>
      <vt:lpstr>Sewer Rates</vt:lpstr>
      <vt:lpstr>Other Revenue</vt:lpstr>
      <vt:lpstr>Operating Expenses</vt:lpstr>
      <vt:lpstr>Capital Expenses</vt:lpstr>
      <vt:lpstr>Water Financial Plan</vt:lpstr>
      <vt:lpstr>Water Financial Plan (Status Quo)</vt:lpstr>
      <vt:lpstr>Water Fund Balances (Status Quo)</vt:lpstr>
      <vt:lpstr>Water Financial Plan (Proposed)</vt:lpstr>
      <vt:lpstr>Water Financial Plan (Proposed)</vt:lpstr>
      <vt:lpstr>Sewer Fund Balance (Proposed)</vt:lpstr>
      <vt:lpstr>Water Cost of Service/Rate Design</vt:lpstr>
      <vt:lpstr>Water Cost of Service</vt:lpstr>
      <vt:lpstr>Water Cost of Service</vt:lpstr>
      <vt:lpstr>Water Rate Design Recommendations</vt:lpstr>
      <vt:lpstr>Water Rate Design (Fixed)</vt:lpstr>
      <vt:lpstr>Water Rate Design (Variable)</vt:lpstr>
      <vt:lpstr>Water Rate Design (Unmetered)</vt:lpstr>
      <vt:lpstr>Water Rate Design 5-Year Schedule</vt:lpstr>
      <vt:lpstr>Sewer Financial Plan</vt:lpstr>
      <vt:lpstr>Sewer Financial Plan (Status Quo)</vt:lpstr>
      <vt:lpstr>Sewer Fund Balances (Status Quo)</vt:lpstr>
      <vt:lpstr>Sewer Financial Plan (Proposed)</vt:lpstr>
      <vt:lpstr>Sewer Financial Plan (Proposed)</vt:lpstr>
      <vt:lpstr>Sewer Fund Balance (Proposed)</vt:lpstr>
      <vt:lpstr>Sewer Cost of Service/Rate Design</vt:lpstr>
      <vt:lpstr>Sewer Cost of Service</vt:lpstr>
      <vt:lpstr>Sewer Cost of Service</vt:lpstr>
      <vt:lpstr>Proposed Sewer Rates (20% adjustment)</vt:lpstr>
      <vt:lpstr>Proposed Sewer Rates (5-Years, 10% per year)</vt:lpstr>
      <vt:lpstr>Next Steps</vt:lpstr>
      <vt:lpstr>Questions?</vt:lpstr>
    </vt:vector>
  </TitlesOfParts>
  <Company>Robert D Niehaus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Clark</dc:creator>
  <cp:lastModifiedBy>Anthony Elowsky</cp:lastModifiedBy>
  <cp:revision>263</cp:revision>
  <cp:lastPrinted>2023-03-20T22:09:54Z</cp:lastPrinted>
  <dcterms:created xsi:type="dcterms:W3CDTF">2021-04-16T20:15:52Z</dcterms:created>
  <dcterms:modified xsi:type="dcterms:W3CDTF">2025-07-10T22:51:47Z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0x010100B22B852D7DDF564B912335339C04CDB1</vt:lpwstr>
  </property>
</Properties>
</file>